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81"/>
  </p:notesMasterIdLst>
  <p:sldIdLst>
    <p:sldId id="693" r:id="rId2"/>
    <p:sldId id="659" r:id="rId3"/>
    <p:sldId id="563" r:id="rId4"/>
    <p:sldId id="708" r:id="rId5"/>
    <p:sldId id="704" r:id="rId6"/>
    <p:sldId id="662" r:id="rId7"/>
    <p:sldId id="695" r:id="rId8"/>
    <p:sldId id="709" r:id="rId9"/>
    <p:sldId id="383" r:id="rId10"/>
    <p:sldId id="661" r:id="rId11"/>
    <p:sldId id="692" r:id="rId12"/>
    <p:sldId id="620" r:id="rId13"/>
    <p:sldId id="707" r:id="rId14"/>
    <p:sldId id="369" r:id="rId15"/>
    <p:sldId id="619" r:id="rId16"/>
    <p:sldId id="466" r:id="rId17"/>
    <p:sldId id="467" r:id="rId18"/>
    <p:sldId id="702" r:id="rId19"/>
    <p:sldId id="623" r:id="rId20"/>
    <p:sldId id="703" r:id="rId21"/>
    <p:sldId id="616" r:id="rId22"/>
    <p:sldId id="338" r:id="rId23"/>
    <p:sldId id="705" r:id="rId24"/>
    <p:sldId id="706" r:id="rId25"/>
    <p:sldId id="357" r:id="rId26"/>
    <p:sldId id="668" r:id="rId27"/>
    <p:sldId id="382" r:id="rId28"/>
    <p:sldId id="576" r:id="rId29"/>
    <p:sldId id="577" r:id="rId30"/>
    <p:sldId id="578" r:id="rId31"/>
    <p:sldId id="551" r:id="rId32"/>
    <p:sldId id="698" r:id="rId33"/>
    <p:sldId id="326" r:id="rId34"/>
    <p:sldId id="489" r:id="rId35"/>
    <p:sldId id="582" r:id="rId36"/>
    <p:sldId id="560" r:id="rId37"/>
    <p:sldId id="581" r:id="rId38"/>
    <p:sldId id="483" r:id="rId39"/>
    <p:sldId id="700" r:id="rId40"/>
    <p:sldId id="598" r:id="rId41"/>
    <p:sldId id="474" r:id="rId42"/>
    <p:sldId id="696" r:id="rId43"/>
    <p:sldId id="697" r:id="rId44"/>
    <p:sldId id="479" r:id="rId45"/>
    <p:sldId id="669" r:id="rId46"/>
    <p:sldId id="643" r:id="rId47"/>
    <p:sldId id="599" r:id="rId48"/>
    <p:sldId id="675" r:id="rId49"/>
    <p:sldId id="699" r:id="rId50"/>
    <p:sldId id="635" r:id="rId51"/>
    <p:sldId id="636" r:id="rId52"/>
    <p:sldId id="637" r:id="rId53"/>
    <p:sldId id="676" r:id="rId54"/>
    <p:sldId id="640" r:id="rId55"/>
    <p:sldId id="641" r:id="rId56"/>
    <p:sldId id="642" r:id="rId57"/>
    <p:sldId id="633" r:id="rId58"/>
    <p:sldId id="634" r:id="rId59"/>
    <p:sldId id="647" r:id="rId60"/>
    <p:sldId id="603" r:id="rId61"/>
    <p:sldId id="595" r:id="rId62"/>
    <p:sldId id="604" r:id="rId63"/>
    <p:sldId id="601" r:id="rId64"/>
    <p:sldId id="602" r:id="rId65"/>
    <p:sldId id="605" r:id="rId66"/>
    <p:sldId id="606" r:id="rId67"/>
    <p:sldId id="607" r:id="rId68"/>
    <p:sldId id="608" r:id="rId69"/>
    <p:sldId id="609" r:id="rId70"/>
    <p:sldId id="610" r:id="rId71"/>
    <p:sldId id="611" r:id="rId72"/>
    <p:sldId id="612" r:id="rId73"/>
    <p:sldId id="260" r:id="rId74"/>
    <p:sldId id="494" r:id="rId75"/>
    <p:sldId id="496" r:id="rId76"/>
    <p:sldId id="497" r:id="rId77"/>
    <p:sldId id="498" r:id="rId78"/>
    <p:sldId id="499" r:id="rId79"/>
    <p:sldId id="500" r:id="rId80"/>
  </p:sldIdLst>
  <p:sldSz cx="12192000" cy="6858000"/>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a" initials="hol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9933"/>
    <a:srgbClr val="174CD6"/>
    <a:srgbClr val="2456D7"/>
    <a:srgbClr val="1A5F6F"/>
    <a:srgbClr val="4676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12" autoAdjust="0"/>
  </p:normalViewPr>
  <p:slideViewPr>
    <p:cSldViewPr snapToGrid="0">
      <p:cViewPr varScale="1">
        <p:scale>
          <a:sx n="104" d="100"/>
          <a:sy n="104" d="100"/>
        </p:scale>
        <p:origin x="732" y="120"/>
      </p:cViewPr>
      <p:guideLst/>
    </p:cSldViewPr>
  </p:slideViewPr>
  <p:notesTextViewPr>
    <p:cViewPr>
      <p:scale>
        <a:sx n="3" d="2"/>
        <a:sy n="3" d="2"/>
      </p:scale>
      <p:origin x="0" y="0"/>
    </p:cViewPr>
  </p:notesTextViewPr>
  <p:sorterViewPr>
    <p:cViewPr>
      <p:scale>
        <a:sx n="80" d="100"/>
        <a:sy n="80" d="100"/>
      </p:scale>
      <p:origin x="0" y="-339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8A876-4A84-4F45-85BE-93BBFE243D74}" type="doc">
      <dgm:prSet loTypeId="urn:microsoft.com/office/officeart/2009/layout/CircleArrowProcess" loCatId="cycle" qsTypeId="urn:microsoft.com/office/officeart/2005/8/quickstyle/3d4" qsCatId="3D" csTypeId="urn:microsoft.com/office/officeart/2005/8/colors/accent1_2" csCatId="accent1" phldr="1"/>
      <dgm:spPr/>
      <dgm:t>
        <a:bodyPr/>
        <a:lstStyle/>
        <a:p>
          <a:endParaRPr lang="es-ES"/>
        </a:p>
      </dgm:t>
    </dgm:pt>
    <dgm:pt modelId="{021FC4C1-C032-457E-BDC0-1C205281196A}">
      <dgm:prSet phldrT="[Texto]"/>
      <dgm:spPr/>
      <dgm:t>
        <a:bodyPr/>
        <a:lstStyle/>
        <a:p>
          <a:pPr algn="ctr"/>
          <a:r>
            <a:rPr lang="es-ES"/>
            <a:t>TECNOLOGÍA</a:t>
          </a:r>
        </a:p>
      </dgm:t>
    </dgm:pt>
    <dgm:pt modelId="{F2DBC0DB-CF11-4665-93CA-143AE12BF59C}" type="parTrans" cxnId="{82456911-3212-4B5C-93D8-B1AC66CDC495}">
      <dgm:prSet/>
      <dgm:spPr/>
      <dgm:t>
        <a:bodyPr/>
        <a:lstStyle/>
        <a:p>
          <a:pPr algn="ctr"/>
          <a:endParaRPr lang="es-ES"/>
        </a:p>
      </dgm:t>
    </dgm:pt>
    <dgm:pt modelId="{2260DFA2-C788-4D29-93ED-267BE0CF4EF3}" type="sibTrans" cxnId="{82456911-3212-4B5C-93D8-B1AC66CDC495}">
      <dgm:prSet/>
      <dgm:spPr/>
      <dgm:t>
        <a:bodyPr/>
        <a:lstStyle/>
        <a:p>
          <a:pPr algn="ctr"/>
          <a:endParaRPr lang="es-ES"/>
        </a:p>
      </dgm:t>
    </dgm:pt>
    <dgm:pt modelId="{DF1193D8-DE67-43B7-BDEA-FBFD0303D968}">
      <dgm:prSet phldrT="[Texto]"/>
      <dgm:spPr/>
      <dgm:t>
        <a:bodyPr/>
        <a:lstStyle/>
        <a:p>
          <a:pPr algn="ctr"/>
          <a:r>
            <a:rPr lang="es-ES"/>
            <a:t>NEGOCIO</a:t>
          </a:r>
        </a:p>
      </dgm:t>
    </dgm:pt>
    <dgm:pt modelId="{E2A17E22-32FF-4500-A833-4B936E8B5C25}" type="parTrans" cxnId="{D1EF438F-2BEA-44A7-95AB-5E7C9276E029}">
      <dgm:prSet/>
      <dgm:spPr/>
      <dgm:t>
        <a:bodyPr/>
        <a:lstStyle/>
        <a:p>
          <a:pPr algn="ctr"/>
          <a:endParaRPr lang="es-ES"/>
        </a:p>
      </dgm:t>
    </dgm:pt>
    <dgm:pt modelId="{DEA11760-7704-41F9-A949-E9047B3813A0}" type="sibTrans" cxnId="{D1EF438F-2BEA-44A7-95AB-5E7C9276E029}">
      <dgm:prSet/>
      <dgm:spPr/>
      <dgm:t>
        <a:bodyPr/>
        <a:lstStyle/>
        <a:p>
          <a:pPr algn="ctr"/>
          <a:endParaRPr lang="es-ES"/>
        </a:p>
      </dgm:t>
    </dgm:pt>
    <dgm:pt modelId="{F4496435-FD17-4B49-9E2B-02A3CBCEBBD2}">
      <dgm:prSet phldrT="[Texto]"/>
      <dgm:spPr/>
      <dgm:t>
        <a:bodyPr/>
        <a:lstStyle/>
        <a:p>
          <a:pPr algn="ctr"/>
          <a:r>
            <a:rPr lang="es-ES"/>
            <a:t>REGULACIÓN</a:t>
          </a:r>
        </a:p>
      </dgm:t>
    </dgm:pt>
    <dgm:pt modelId="{9286883B-DFD8-4EF5-91C9-6FA2D8142763}" type="parTrans" cxnId="{492BCA94-F5E2-40FE-B995-1EBA8C0D1C91}">
      <dgm:prSet/>
      <dgm:spPr/>
      <dgm:t>
        <a:bodyPr/>
        <a:lstStyle/>
        <a:p>
          <a:pPr algn="ctr"/>
          <a:endParaRPr lang="es-ES"/>
        </a:p>
      </dgm:t>
    </dgm:pt>
    <dgm:pt modelId="{EE92F6D7-D69C-42CA-8AB8-7D53FB525FD0}" type="sibTrans" cxnId="{492BCA94-F5E2-40FE-B995-1EBA8C0D1C91}">
      <dgm:prSet/>
      <dgm:spPr/>
      <dgm:t>
        <a:bodyPr/>
        <a:lstStyle/>
        <a:p>
          <a:pPr algn="ctr"/>
          <a:endParaRPr lang="es-ES"/>
        </a:p>
      </dgm:t>
    </dgm:pt>
    <dgm:pt modelId="{0A0AE91F-7D40-4940-9816-BA364FC391A3}" type="pres">
      <dgm:prSet presAssocID="{C578A876-4A84-4F45-85BE-93BBFE243D74}" presName="Name0" presStyleCnt="0">
        <dgm:presLayoutVars>
          <dgm:chMax val="7"/>
          <dgm:chPref val="7"/>
          <dgm:dir/>
          <dgm:animLvl val="lvl"/>
        </dgm:presLayoutVars>
      </dgm:prSet>
      <dgm:spPr/>
    </dgm:pt>
    <dgm:pt modelId="{668902B0-40EE-4341-9F9F-4F2CACCFF8D5}" type="pres">
      <dgm:prSet presAssocID="{021FC4C1-C032-457E-BDC0-1C205281196A}" presName="Accent1" presStyleCnt="0"/>
      <dgm:spPr/>
    </dgm:pt>
    <dgm:pt modelId="{47FFC705-132B-4D69-8EF1-392435A3B848}" type="pres">
      <dgm:prSet presAssocID="{021FC4C1-C032-457E-BDC0-1C205281196A}" presName="Accent" presStyleLbl="node1" presStyleIdx="0" presStyleCnt="3"/>
      <dgm:spPr>
        <a:solidFill>
          <a:srgbClr val="7E0000"/>
        </a:solidFill>
      </dgm:spPr>
    </dgm:pt>
    <dgm:pt modelId="{F1FC6A5D-BFD9-4FED-810E-86BA145D8845}" type="pres">
      <dgm:prSet presAssocID="{021FC4C1-C032-457E-BDC0-1C205281196A}" presName="Parent1" presStyleLbl="revTx" presStyleIdx="0" presStyleCnt="3">
        <dgm:presLayoutVars>
          <dgm:chMax val="1"/>
          <dgm:chPref val="1"/>
          <dgm:bulletEnabled val="1"/>
        </dgm:presLayoutVars>
      </dgm:prSet>
      <dgm:spPr/>
    </dgm:pt>
    <dgm:pt modelId="{B762A594-0B4C-482C-BD4E-4F56E0FB7A44}" type="pres">
      <dgm:prSet presAssocID="{DF1193D8-DE67-43B7-BDEA-FBFD0303D968}" presName="Accent2" presStyleCnt="0"/>
      <dgm:spPr/>
    </dgm:pt>
    <dgm:pt modelId="{D4E539D1-22C7-41DF-8DAE-8F97E45A648A}" type="pres">
      <dgm:prSet presAssocID="{DF1193D8-DE67-43B7-BDEA-FBFD0303D968}" presName="Accent" presStyleLbl="node1" presStyleIdx="1" presStyleCnt="3"/>
      <dgm:spPr>
        <a:solidFill>
          <a:srgbClr val="487048"/>
        </a:solidFill>
      </dgm:spPr>
    </dgm:pt>
    <dgm:pt modelId="{EDEC77BE-9C3B-41B7-9762-EFFE739C38D1}" type="pres">
      <dgm:prSet presAssocID="{DF1193D8-DE67-43B7-BDEA-FBFD0303D968}" presName="Parent2" presStyleLbl="revTx" presStyleIdx="1" presStyleCnt="3">
        <dgm:presLayoutVars>
          <dgm:chMax val="1"/>
          <dgm:chPref val="1"/>
          <dgm:bulletEnabled val="1"/>
        </dgm:presLayoutVars>
      </dgm:prSet>
      <dgm:spPr/>
    </dgm:pt>
    <dgm:pt modelId="{F18D3DD4-56E1-4E79-9947-84EF89C9E777}" type="pres">
      <dgm:prSet presAssocID="{F4496435-FD17-4B49-9E2B-02A3CBCEBBD2}" presName="Accent3" presStyleCnt="0"/>
      <dgm:spPr/>
    </dgm:pt>
    <dgm:pt modelId="{6B6050AD-C29E-45BD-A346-F86DA4E7862E}" type="pres">
      <dgm:prSet presAssocID="{F4496435-FD17-4B49-9E2B-02A3CBCEBBD2}" presName="Accent" presStyleLbl="node1" presStyleIdx="2" presStyleCnt="3"/>
      <dgm:spPr>
        <a:solidFill>
          <a:schemeClr val="bg1">
            <a:lumMod val="65000"/>
          </a:schemeClr>
        </a:solidFill>
      </dgm:spPr>
    </dgm:pt>
    <dgm:pt modelId="{3451D9A4-F2D4-4251-9816-2C09B437D2F0}" type="pres">
      <dgm:prSet presAssocID="{F4496435-FD17-4B49-9E2B-02A3CBCEBBD2}" presName="Parent3" presStyleLbl="revTx" presStyleIdx="2" presStyleCnt="3">
        <dgm:presLayoutVars>
          <dgm:chMax val="1"/>
          <dgm:chPref val="1"/>
          <dgm:bulletEnabled val="1"/>
        </dgm:presLayoutVars>
      </dgm:prSet>
      <dgm:spPr/>
    </dgm:pt>
  </dgm:ptLst>
  <dgm:cxnLst>
    <dgm:cxn modelId="{6ED23A06-AA8D-4038-BFA6-DBECACC68B16}" type="presOf" srcId="{021FC4C1-C032-457E-BDC0-1C205281196A}" destId="{F1FC6A5D-BFD9-4FED-810E-86BA145D8845}" srcOrd="0" destOrd="0" presId="urn:microsoft.com/office/officeart/2009/layout/CircleArrowProcess"/>
    <dgm:cxn modelId="{82456911-3212-4B5C-93D8-B1AC66CDC495}" srcId="{C578A876-4A84-4F45-85BE-93BBFE243D74}" destId="{021FC4C1-C032-457E-BDC0-1C205281196A}" srcOrd="0" destOrd="0" parTransId="{F2DBC0DB-CF11-4665-93CA-143AE12BF59C}" sibTransId="{2260DFA2-C788-4D29-93ED-267BE0CF4EF3}"/>
    <dgm:cxn modelId="{5B319D34-4494-43F5-A4D9-819799BBA2DA}" type="presOf" srcId="{C578A876-4A84-4F45-85BE-93BBFE243D74}" destId="{0A0AE91F-7D40-4940-9816-BA364FC391A3}" srcOrd="0" destOrd="0" presId="urn:microsoft.com/office/officeart/2009/layout/CircleArrowProcess"/>
    <dgm:cxn modelId="{D1EF438F-2BEA-44A7-95AB-5E7C9276E029}" srcId="{C578A876-4A84-4F45-85BE-93BBFE243D74}" destId="{DF1193D8-DE67-43B7-BDEA-FBFD0303D968}" srcOrd="1" destOrd="0" parTransId="{E2A17E22-32FF-4500-A833-4B936E8B5C25}" sibTransId="{DEA11760-7704-41F9-A949-E9047B3813A0}"/>
    <dgm:cxn modelId="{492BCA94-F5E2-40FE-B995-1EBA8C0D1C91}" srcId="{C578A876-4A84-4F45-85BE-93BBFE243D74}" destId="{F4496435-FD17-4B49-9E2B-02A3CBCEBBD2}" srcOrd="2" destOrd="0" parTransId="{9286883B-DFD8-4EF5-91C9-6FA2D8142763}" sibTransId="{EE92F6D7-D69C-42CA-8AB8-7D53FB525FD0}"/>
    <dgm:cxn modelId="{B426F09D-F0CA-4323-AB90-E6F1EE4AECA9}" type="presOf" srcId="{DF1193D8-DE67-43B7-BDEA-FBFD0303D968}" destId="{EDEC77BE-9C3B-41B7-9762-EFFE739C38D1}" srcOrd="0" destOrd="0" presId="urn:microsoft.com/office/officeart/2009/layout/CircleArrowProcess"/>
    <dgm:cxn modelId="{FDBE73DD-46E1-4DE5-850B-8BEE0A7C3EAD}" type="presOf" srcId="{F4496435-FD17-4B49-9E2B-02A3CBCEBBD2}" destId="{3451D9A4-F2D4-4251-9816-2C09B437D2F0}" srcOrd="0" destOrd="0" presId="urn:microsoft.com/office/officeart/2009/layout/CircleArrowProcess"/>
    <dgm:cxn modelId="{D6CD7594-3238-4A84-890D-FAA68424C0E0}" type="presParOf" srcId="{0A0AE91F-7D40-4940-9816-BA364FC391A3}" destId="{668902B0-40EE-4341-9F9F-4F2CACCFF8D5}" srcOrd="0" destOrd="0" presId="urn:microsoft.com/office/officeart/2009/layout/CircleArrowProcess"/>
    <dgm:cxn modelId="{30081BDC-14B6-462D-BFF0-FDDD0FAE1B9E}" type="presParOf" srcId="{668902B0-40EE-4341-9F9F-4F2CACCFF8D5}" destId="{47FFC705-132B-4D69-8EF1-392435A3B848}" srcOrd="0" destOrd="0" presId="urn:microsoft.com/office/officeart/2009/layout/CircleArrowProcess"/>
    <dgm:cxn modelId="{FE686958-352E-4DEF-ACF8-958EA0A03668}" type="presParOf" srcId="{0A0AE91F-7D40-4940-9816-BA364FC391A3}" destId="{F1FC6A5D-BFD9-4FED-810E-86BA145D8845}" srcOrd="1" destOrd="0" presId="urn:microsoft.com/office/officeart/2009/layout/CircleArrowProcess"/>
    <dgm:cxn modelId="{A80560D9-CBE6-4572-B273-707BBCDAC3EB}" type="presParOf" srcId="{0A0AE91F-7D40-4940-9816-BA364FC391A3}" destId="{B762A594-0B4C-482C-BD4E-4F56E0FB7A44}" srcOrd="2" destOrd="0" presId="urn:microsoft.com/office/officeart/2009/layout/CircleArrowProcess"/>
    <dgm:cxn modelId="{FEB4AFDA-A6FB-4F39-BE3F-BD2D9AA138FE}" type="presParOf" srcId="{B762A594-0B4C-482C-BD4E-4F56E0FB7A44}" destId="{D4E539D1-22C7-41DF-8DAE-8F97E45A648A}" srcOrd="0" destOrd="0" presId="urn:microsoft.com/office/officeart/2009/layout/CircleArrowProcess"/>
    <dgm:cxn modelId="{B4C121BE-952B-4C45-B2B3-A5012059D7A1}" type="presParOf" srcId="{0A0AE91F-7D40-4940-9816-BA364FC391A3}" destId="{EDEC77BE-9C3B-41B7-9762-EFFE739C38D1}" srcOrd="3" destOrd="0" presId="urn:microsoft.com/office/officeart/2009/layout/CircleArrowProcess"/>
    <dgm:cxn modelId="{4EA7C4EE-D53C-4455-A1CD-01D9FC281383}" type="presParOf" srcId="{0A0AE91F-7D40-4940-9816-BA364FC391A3}" destId="{F18D3DD4-56E1-4E79-9947-84EF89C9E777}" srcOrd="4" destOrd="0" presId="urn:microsoft.com/office/officeart/2009/layout/CircleArrowProcess"/>
    <dgm:cxn modelId="{4CAE1A7C-7B9F-4B4C-A752-267EF4F034FC}" type="presParOf" srcId="{F18D3DD4-56E1-4E79-9947-84EF89C9E777}" destId="{6B6050AD-C29E-45BD-A346-F86DA4E7862E}" srcOrd="0" destOrd="0" presId="urn:microsoft.com/office/officeart/2009/layout/CircleArrowProcess"/>
    <dgm:cxn modelId="{678502C4-DD0F-4040-A222-CD727E781920}" type="presParOf" srcId="{0A0AE91F-7D40-4940-9816-BA364FC391A3}" destId="{3451D9A4-F2D4-4251-9816-2C09B437D2F0}"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FC705-132B-4D69-8EF1-392435A3B848}">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rgbClr val="7E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1FC6A5D-BFD9-4FED-810E-86BA145D8845}">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a:t>TECNOLOGÍA</a:t>
          </a:r>
        </a:p>
      </dsp:txBody>
      <dsp:txXfrm>
        <a:off x="3698614" y="941764"/>
        <a:ext cx="1449298" cy="724475"/>
      </dsp:txXfrm>
    </dsp:sp>
    <dsp:sp modelId="{D4E539D1-22C7-41DF-8DAE-8F97E45A648A}">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rgbClr val="487048"/>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DEC77BE-9C3B-41B7-9762-EFFE739C38D1}">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a:t>NEGOCIO</a:t>
          </a:r>
        </a:p>
      </dsp:txBody>
      <dsp:txXfrm>
        <a:off x="2977148" y="2449237"/>
        <a:ext cx="1449298" cy="724475"/>
      </dsp:txXfrm>
    </dsp:sp>
    <dsp:sp modelId="{6B6050AD-C29E-45BD-A346-F86DA4E7862E}">
      <dsp:nvSpPr>
        <dsp:cNvPr id="0" name=""/>
        <dsp:cNvSpPr/>
      </dsp:nvSpPr>
      <dsp:spPr>
        <a:xfrm>
          <a:off x="3307759" y="3176964"/>
          <a:ext cx="2240804" cy="2241702"/>
        </a:xfrm>
        <a:prstGeom prst="blockArc">
          <a:avLst>
            <a:gd name="adj1" fmla="val 13500000"/>
            <a:gd name="adj2" fmla="val 10800000"/>
            <a:gd name="adj3" fmla="val 12740"/>
          </a:avLst>
        </a:prstGeom>
        <a:solidFill>
          <a:schemeClr val="bg1">
            <a:lumMod val="6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451D9A4-F2D4-4251-9816-2C09B437D2F0}">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a:t>REGULACIÓN</a:t>
          </a:r>
        </a:p>
      </dsp:txBody>
      <dsp:txXfrm>
        <a:off x="3702042" y="3958878"/>
        <a:ext cx="1449298" cy="724475"/>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s-ES"/>
          </a:p>
        </p:txBody>
      </p:sp>
      <p:sp>
        <p:nvSpPr>
          <p:cNvPr id="3" name="Marcador de fecha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4390B74D-6D92-4F43-B582-2E1C3C87D385}" type="datetimeFigureOut">
              <a:rPr lang="es-ES" smtClean="0"/>
              <a:t>19/10/2021</a:t>
            </a:fld>
            <a:endParaRPr lang="es-ES"/>
          </a:p>
        </p:txBody>
      </p:sp>
      <p:sp>
        <p:nvSpPr>
          <p:cNvPr id="4" name="Marcador de imagen de diapositiva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s-ES"/>
          </a:p>
        </p:txBody>
      </p:sp>
      <p:sp>
        <p:nvSpPr>
          <p:cNvPr id="5" name="Marcador de nota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C18F9DB9-FE03-4BE2-8522-64A2F997A856}" type="slidenum">
              <a:rPr lang="es-ES" smtClean="0"/>
              <a:t>‹Nº›</a:t>
            </a:fld>
            <a:endParaRPr lang="es-ES"/>
          </a:p>
        </p:txBody>
      </p:sp>
    </p:spTree>
    <p:extLst>
      <p:ext uri="{BB962C8B-B14F-4D97-AF65-F5344CB8AC3E}">
        <p14:creationId xmlns:p14="http://schemas.microsoft.com/office/powerpoint/2010/main" val="344719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18F9DB9-FE03-4BE2-8522-64A2F997A856}" type="slidenum">
              <a:rPr lang="es-ES" smtClean="0"/>
              <a:t>1</a:t>
            </a:fld>
            <a:endParaRPr lang="es-ES"/>
          </a:p>
        </p:txBody>
      </p:sp>
    </p:spTree>
    <p:extLst>
      <p:ext uri="{BB962C8B-B14F-4D97-AF65-F5344CB8AC3E}">
        <p14:creationId xmlns:p14="http://schemas.microsoft.com/office/powerpoint/2010/main" val="914551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10601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18F9DB9-FE03-4BE2-8522-64A2F997A856}" type="slidenum">
              <a:rPr lang="es-ES" smtClean="0"/>
              <a:t>79</a:t>
            </a:fld>
            <a:endParaRPr lang="es-ES"/>
          </a:p>
        </p:txBody>
      </p:sp>
    </p:spTree>
    <p:extLst>
      <p:ext uri="{BB962C8B-B14F-4D97-AF65-F5344CB8AC3E}">
        <p14:creationId xmlns:p14="http://schemas.microsoft.com/office/powerpoint/2010/main" val="2368927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124054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48861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21253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‹Nº›</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96165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808614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502083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1290317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4203320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4199121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edor imagenes">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6FDB20AA-5F15-43E6-B291-4BE7738A32E4}" type="slidenum">
              <a:rPr lang="es-ES" smtClean="0">
                <a:solidFill>
                  <a:prstClr val="black">
                    <a:tint val="75000"/>
                  </a:prstClr>
                </a:solidFill>
              </a:rPr>
              <a:pPr/>
              <a:t>‹Nº›</a:t>
            </a:fld>
            <a:endParaRPr lang="es-ES" dirty="0">
              <a:solidFill>
                <a:prstClr val="black">
                  <a:tint val="75000"/>
                </a:prstClr>
              </a:solidFill>
            </a:endParaRPr>
          </a:p>
        </p:txBody>
      </p:sp>
      <p:pic>
        <p:nvPicPr>
          <p:cNvPr id="5" name="Picture 4" descr="C:\Users\emartinez\Desktop\UNIDADES DE NEGOCIO\BANCA PRIVADA\PLANTILLA PPT\contraportada_wide.jpg"/>
          <p:cNvPicPr>
            <a:picLocks noChangeAspect="1" noChangeArrowheads="1"/>
          </p:cNvPicPr>
          <p:nvPr userDrawn="1"/>
        </p:nvPicPr>
        <p:blipFill>
          <a:blip r:embed="rId2" cstate="email"/>
          <a:srcRect/>
          <a:stretch>
            <a:fillRect/>
          </a:stretch>
        </p:blipFill>
        <p:spPr bwMode="auto">
          <a:xfrm>
            <a:off x="4307" y="-3747"/>
            <a:ext cx="10079831" cy="552427"/>
          </a:xfrm>
          <a:prstGeom prst="rect">
            <a:avLst/>
          </a:prstGeom>
          <a:noFill/>
        </p:spPr>
      </p:pic>
      <p:sp>
        <p:nvSpPr>
          <p:cNvPr id="7" name="1 Título"/>
          <p:cNvSpPr>
            <a:spLocks noGrp="1"/>
          </p:cNvSpPr>
          <p:nvPr>
            <p:ph type="title"/>
          </p:nvPr>
        </p:nvSpPr>
        <p:spPr>
          <a:xfrm>
            <a:off x="609600" y="141515"/>
            <a:ext cx="11125200" cy="642257"/>
          </a:xfrm>
        </p:spPr>
        <p:txBody>
          <a:bodyPr/>
          <a:lstStyle>
            <a:lvl1pPr>
              <a:defRPr>
                <a:solidFill>
                  <a:schemeClr val="accent6">
                    <a:lumMod val="50000"/>
                  </a:schemeClr>
                </a:solidFill>
              </a:defRPr>
            </a:lvl1pPr>
          </a:lstStyle>
          <a:p>
            <a:r>
              <a:rPr lang="es-ES" dirty="0"/>
              <a:t>Haga clic para modificar el estilo de título del patrón</a:t>
            </a:r>
          </a:p>
        </p:txBody>
      </p:sp>
    </p:spTree>
    <p:extLst>
      <p:ext uri="{BB962C8B-B14F-4D97-AF65-F5344CB8AC3E}">
        <p14:creationId xmlns:p14="http://schemas.microsoft.com/office/powerpoint/2010/main" val="282066923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247769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657081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788659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10/19/2021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355971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1769608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118721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345524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10/19/2021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51458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10/19/2021</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‹Nº›</a:t>
            </a:fld>
            <a:endParaRPr lang="en-US" dirty="0"/>
          </a:p>
        </p:txBody>
      </p:sp>
      <p:pic>
        <p:nvPicPr>
          <p:cNvPr id="8" name="Picture 1" descr="Patrón de fondo&#10;&#10;Descripción generada automáticamente">
            <a:extLst>
              <a:ext uri="{FF2B5EF4-FFF2-40B4-BE49-F238E27FC236}">
                <a16:creationId xmlns:a16="http://schemas.microsoft.com/office/drawing/2014/main" id="{E70BCB54-B4ED-46B8-9509-F7E0F6446DC1}"/>
              </a:ext>
            </a:extLst>
          </p:cNvPr>
          <p:cNvPicPr>
            <a:picLocks noChangeAspect="1"/>
          </p:cNvPicPr>
          <p:nvPr userDrawn="1"/>
        </p:nvPicPr>
        <p:blipFill rotWithShape="1">
          <a:blip r:embed="rId20">
            <a:duotone>
              <a:prstClr val="black"/>
              <a:schemeClr val="bg1">
                <a:lumMod val="50000"/>
                <a:lumOff val="50000"/>
                <a:tint val="45000"/>
                <a:satMod val="400000"/>
              </a:schemeClr>
            </a:duotone>
            <a:extLst>
              <a:ext uri="{BEBA8EAE-BF5A-486C-A8C5-ECC9F3942E4B}">
                <a14:imgProps xmlns:a14="http://schemas.microsoft.com/office/drawing/2010/main">
                  <a14:imgLayer r:embed="rId21">
                    <a14:imgEffect>
                      <a14:saturation sat="66000"/>
                    </a14:imgEffect>
                    <a14:imgEffect>
                      <a14:brightnessContrast bright="-20000" contrast="-20000"/>
                    </a14:imgEffect>
                  </a14:imgLayer>
                </a14:imgProps>
              </a:ext>
            </a:extLst>
          </a:blip>
          <a:srcRect t="13716" b="2861"/>
          <a:stretch/>
        </p:blipFill>
        <p:spPr>
          <a:xfrm>
            <a:off x="20" y="-163902"/>
            <a:ext cx="12191980" cy="6788989"/>
          </a:xfrm>
          <a:prstGeom prst="rect">
            <a:avLst/>
          </a:prstGeom>
        </p:spPr>
      </p:pic>
      <p:sp>
        <p:nvSpPr>
          <p:cNvPr id="9" name="CuadroTexto 8">
            <a:extLst>
              <a:ext uri="{FF2B5EF4-FFF2-40B4-BE49-F238E27FC236}">
                <a16:creationId xmlns:a16="http://schemas.microsoft.com/office/drawing/2014/main" id="{00C6EF7A-4C2A-48C4-A940-49E8B1AE4F44}"/>
              </a:ext>
            </a:extLst>
          </p:cNvPr>
          <p:cNvSpPr txBox="1"/>
          <p:nvPr userDrawn="1"/>
        </p:nvSpPr>
        <p:spPr>
          <a:xfrm>
            <a:off x="1057383" y="6625087"/>
            <a:ext cx="11155828" cy="246221"/>
          </a:xfrm>
          <a:prstGeom prst="rect">
            <a:avLst/>
          </a:prstGeom>
          <a:noFill/>
        </p:spPr>
        <p:txBody>
          <a:bodyPr wrap="square" rtlCol="0">
            <a:spAutoFit/>
          </a:bodyPr>
          <a:lstStyle/>
          <a:p>
            <a:r>
              <a:rPr lang="es-ES" sz="1000" b="1" dirty="0"/>
              <a:t>Carmen Pastor Sempere  </a:t>
            </a:r>
            <a:r>
              <a:rPr lang="es-ES" sz="1000" dirty="0"/>
              <a:t>- </a:t>
            </a:r>
            <a:r>
              <a:rPr lang="es-ES" sz="800" dirty="0"/>
              <a:t>BAES Blockchain </a:t>
            </a:r>
            <a:r>
              <a:rPr lang="es-ES" sz="800" dirty="0" err="1"/>
              <a:t>Lab</a:t>
            </a:r>
            <a:r>
              <a:rPr lang="es-ES" sz="800" dirty="0"/>
              <a:t>  Univ. de Alicante / Conselleria </a:t>
            </a:r>
            <a:r>
              <a:rPr lang="es-ES" sz="800" dirty="0" err="1"/>
              <a:t>d'Economia</a:t>
            </a:r>
            <a:r>
              <a:rPr lang="es-ES" sz="800" dirty="0"/>
              <a:t> Sostenible, </a:t>
            </a:r>
            <a:r>
              <a:rPr lang="es-ES" sz="800" dirty="0" err="1"/>
              <a:t>Sectors</a:t>
            </a:r>
            <a:r>
              <a:rPr lang="es-ES" sz="800" dirty="0"/>
              <a:t> </a:t>
            </a:r>
            <a:r>
              <a:rPr lang="es-ES" sz="800" dirty="0" err="1"/>
              <a:t>Productius</a:t>
            </a:r>
            <a:r>
              <a:rPr lang="es-ES" sz="800" dirty="0"/>
              <a:t>, </a:t>
            </a:r>
            <a:r>
              <a:rPr lang="es-ES" sz="800" dirty="0" err="1"/>
              <a:t>Comerç</a:t>
            </a:r>
            <a:r>
              <a:rPr lang="es-ES" sz="800" dirty="0"/>
              <a:t> i </a:t>
            </a:r>
            <a:r>
              <a:rPr lang="es-ES" sz="800" dirty="0" err="1"/>
              <a:t>Treball</a:t>
            </a:r>
            <a:r>
              <a:rPr lang="es-ES" sz="1000" dirty="0">
                <a:sym typeface="Wingdings" panose="05000000000000000000" pitchFamily="2" charset="2"/>
              </a:rPr>
              <a:t>  </a:t>
            </a:r>
            <a:r>
              <a:rPr lang="es-ES" sz="1000" b="1" dirty="0" err="1">
                <a:solidFill>
                  <a:schemeClr val="accent2"/>
                </a:solidFill>
              </a:rPr>
              <a:t>Tokenización</a:t>
            </a:r>
            <a:r>
              <a:rPr lang="es-ES" sz="1000" b="1" dirty="0">
                <a:solidFill>
                  <a:schemeClr val="accent2"/>
                </a:solidFill>
              </a:rPr>
              <a:t> de activos y nuevas fórmulas de financiación en el cooperativismo …</a:t>
            </a:r>
          </a:p>
        </p:txBody>
      </p:sp>
      <p:pic>
        <p:nvPicPr>
          <p:cNvPr id="11" name="Imagen 10">
            <a:extLst>
              <a:ext uri="{FF2B5EF4-FFF2-40B4-BE49-F238E27FC236}">
                <a16:creationId xmlns:a16="http://schemas.microsoft.com/office/drawing/2014/main" id="{85ECCEA5-42E2-436D-8AD5-EB8C95170A4B}"/>
              </a:ext>
            </a:extLst>
          </p:cNvPr>
          <p:cNvPicPr>
            <a:picLocks noChangeAspect="1"/>
          </p:cNvPicPr>
          <p:nvPr userDrawn="1"/>
        </p:nvPicPr>
        <p:blipFill rotWithShape="1">
          <a:blip r:embed="rId22"/>
          <a:srcRect r="6168"/>
          <a:stretch/>
        </p:blipFill>
        <p:spPr>
          <a:xfrm>
            <a:off x="10340655" y="111500"/>
            <a:ext cx="1727478" cy="457200"/>
          </a:xfrm>
          <a:prstGeom prst="rect">
            <a:avLst/>
          </a:prstGeom>
        </p:spPr>
      </p:pic>
      <p:pic>
        <p:nvPicPr>
          <p:cNvPr id="7" name="Imagen 6">
            <a:extLst>
              <a:ext uri="{FF2B5EF4-FFF2-40B4-BE49-F238E27FC236}">
                <a16:creationId xmlns:a16="http://schemas.microsoft.com/office/drawing/2014/main" id="{0AA9F557-3D36-4C21-8F51-E9DACC4A80FD}"/>
              </a:ext>
            </a:extLst>
          </p:cNvPr>
          <p:cNvPicPr>
            <a:picLocks noChangeAspect="1"/>
          </p:cNvPicPr>
          <p:nvPr userDrawn="1"/>
        </p:nvPicPr>
        <p:blipFill rotWithShape="1">
          <a:blip r:embed="rId22"/>
          <a:srcRect r="6168"/>
          <a:stretch/>
        </p:blipFill>
        <p:spPr>
          <a:xfrm>
            <a:off x="48125" y="6668187"/>
            <a:ext cx="604622" cy="160020"/>
          </a:xfrm>
          <a:prstGeom prst="rect">
            <a:avLst/>
          </a:prstGeom>
        </p:spPr>
      </p:pic>
      <p:pic>
        <p:nvPicPr>
          <p:cNvPr id="10" name="Imagen 9">
            <a:extLst>
              <a:ext uri="{FF2B5EF4-FFF2-40B4-BE49-F238E27FC236}">
                <a16:creationId xmlns:a16="http://schemas.microsoft.com/office/drawing/2014/main" id="{06417901-FF0C-4DEC-9F65-702EE6757133}"/>
              </a:ext>
            </a:extLst>
          </p:cNvPr>
          <p:cNvPicPr>
            <a:picLocks noChangeAspect="1"/>
          </p:cNvPicPr>
          <p:nvPr userDrawn="1"/>
        </p:nvPicPr>
        <p:blipFill rotWithShape="1">
          <a:blip r:embed="rId23"/>
          <a:srcRect t="16791" b="17042"/>
          <a:stretch/>
        </p:blipFill>
        <p:spPr>
          <a:xfrm>
            <a:off x="673958" y="6668433"/>
            <a:ext cx="383425" cy="166204"/>
          </a:xfrm>
          <a:prstGeom prst="rect">
            <a:avLst/>
          </a:prstGeom>
        </p:spPr>
      </p:pic>
    </p:spTree>
    <p:extLst>
      <p:ext uri="{BB962C8B-B14F-4D97-AF65-F5344CB8AC3E}">
        <p14:creationId xmlns:p14="http://schemas.microsoft.com/office/powerpoint/2010/main" val="2979141590"/>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2" r:id="rId6"/>
    <p:sldLayoutId id="2147483708" r:id="rId7"/>
    <p:sldLayoutId id="2147483709" r:id="rId8"/>
    <p:sldLayoutId id="2147483710" r:id="rId9"/>
    <p:sldLayoutId id="2147483711" r:id="rId10"/>
    <p:sldLayoutId id="2147483701" r:id="rId11"/>
    <p:sldLayoutId id="2147483712" r:id="rId12"/>
    <p:sldLayoutId id="2147483717" r:id="rId13"/>
    <p:sldLayoutId id="2147483713" r:id="rId14"/>
    <p:sldLayoutId id="2147483714" r:id="rId15"/>
    <p:sldLayoutId id="2147483715" r:id="rId16"/>
    <p:sldLayoutId id="2147483716" r:id="rId17"/>
    <p:sldLayoutId id="2147483719" r:id="rId18"/>
  </p:sldLayoutIdLst>
  <p:hf sldNum="0" hdr="0" ftr="0" dt="0"/>
  <p:txStyles>
    <p:titleStyle>
      <a:lvl1pPr algn="ctr" defTabSz="457200" rtl="0" eaLnBrk="1" latinLnBrk="0" hangingPunct="1">
        <a:lnSpc>
          <a:spcPct val="100000"/>
        </a:lnSpc>
        <a:spcBef>
          <a:spcPct val="0"/>
        </a:spcBef>
        <a:buNone/>
        <a:defRPr sz="4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1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10000"/>
        </a:lnSpc>
        <a:spcBef>
          <a:spcPct val="20000"/>
        </a:spcBef>
        <a:spcAft>
          <a:spcPts val="600"/>
        </a:spcAft>
        <a:buClr>
          <a:schemeClr val="tx2"/>
        </a:buClr>
        <a:buSzPct val="70000"/>
        <a:buFont typeface="Wingdings 2" charset="2"/>
        <a:buChar char=""/>
        <a:defRPr sz="17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derechoshumanos.net/normativa/normas/europa/TUE/2008-TUE-Lisboa-Protocolo8.pdf" TargetMode="External"/><Relationship Id="rId2" Type="http://schemas.openxmlformats.org/officeDocument/2006/relationships/hyperlink" Target="https://www.derechoshumanos.net/normativa/normas/europa/TUE/TratadoUnionEuropea-TrasLisboa.htm" TargetMode="External"/><Relationship Id="rId1" Type="http://schemas.openxmlformats.org/officeDocument/2006/relationships/slideLayout" Target="../slideLayouts/slideLayout7.xml"/><Relationship Id="rId4" Type="http://schemas.openxmlformats.org/officeDocument/2006/relationships/hyperlink" Target="https://www.derechoshumanos.net/normativa/normas/europa/TratadoLisboa/TratadoLisboa.htm" TargetMode="Externa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hyperlink" Target="http://noticias.juridicas.com/base_datos/Privado/lh.t2.html#a9" TargetMode="External"/><Relationship Id="rId2" Type="http://schemas.openxmlformats.org/officeDocument/2006/relationships/hyperlink" Target="https://www.notariofranciscorosales.com/que-es-un-toke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hyperlink" Target="https://www.bis.org/cpmi/publ/d187.pdf"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157F800-46BF-4E0C-9FA3-CE58C049146C}"/>
              </a:ext>
            </a:extLst>
          </p:cNvPr>
          <p:cNvSpPr txBox="1"/>
          <p:nvPr/>
        </p:nvSpPr>
        <p:spPr>
          <a:xfrm>
            <a:off x="447788" y="115410"/>
            <a:ext cx="9746529" cy="4519186"/>
          </a:xfrm>
          <a:custGeom>
            <a:avLst/>
            <a:gdLst>
              <a:gd name="connsiteX0" fmla="*/ 0 w 9746529"/>
              <a:gd name="connsiteY0" fmla="*/ 0 h 4519186"/>
              <a:gd name="connsiteX1" fmla="*/ 891111 w 9746529"/>
              <a:gd name="connsiteY1" fmla="*/ 0 h 4519186"/>
              <a:gd name="connsiteX2" fmla="*/ 1587292 w 9746529"/>
              <a:gd name="connsiteY2" fmla="*/ 0 h 4519186"/>
              <a:gd name="connsiteX3" fmla="*/ 2088542 w 9746529"/>
              <a:gd name="connsiteY3" fmla="*/ 0 h 4519186"/>
              <a:gd name="connsiteX4" fmla="*/ 2492327 w 9746529"/>
              <a:gd name="connsiteY4" fmla="*/ 0 h 4519186"/>
              <a:gd name="connsiteX5" fmla="*/ 3091042 w 9746529"/>
              <a:gd name="connsiteY5" fmla="*/ 0 h 4519186"/>
              <a:gd name="connsiteX6" fmla="*/ 3787223 w 9746529"/>
              <a:gd name="connsiteY6" fmla="*/ 0 h 4519186"/>
              <a:gd name="connsiteX7" fmla="*/ 4483403 w 9746529"/>
              <a:gd name="connsiteY7" fmla="*/ 0 h 4519186"/>
              <a:gd name="connsiteX8" fmla="*/ 5082119 w 9746529"/>
              <a:gd name="connsiteY8" fmla="*/ 0 h 4519186"/>
              <a:gd name="connsiteX9" fmla="*/ 5778299 w 9746529"/>
              <a:gd name="connsiteY9" fmla="*/ 0 h 4519186"/>
              <a:gd name="connsiteX10" fmla="*/ 6571945 w 9746529"/>
              <a:gd name="connsiteY10" fmla="*/ 0 h 4519186"/>
              <a:gd name="connsiteX11" fmla="*/ 7365591 w 9746529"/>
              <a:gd name="connsiteY11" fmla="*/ 0 h 4519186"/>
              <a:gd name="connsiteX12" fmla="*/ 8256702 w 9746529"/>
              <a:gd name="connsiteY12" fmla="*/ 0 h 4519186"/>
              <a:gd name="connsiteX13" fmla="*/ 8952883 w 9746529"/>
              <a:gd name="connsiteY13" fmla="*/ 0 h 4519186"/>
              <a:gd name="connsiteX14" fmla="*/ 9746529 w 9746529"/>
              <a:gd name="connsiteY14" fmla="*/ 0 h 4519186"/>
              <a:gd name="connsiteX15" fmla="*/ 9746529 w 9746529"/>
              <a:gd name="connsiteY15" fmla="*/ 645598 h 4519186"/>
              <a:gd name="connsiteX16" fmla="*/ 9746529 w 9746529"/>
              <a:gd name="connsiteY16" fmla="*/ 1246004 h 4519186"/>
              <a:gd name="connsiteX17" fmla="*/ 9746529 w 9746529"/>
              <a:gd name="connsiteY17" fmla="*/ 1891602 h 4519186"/>
              <a:gd name="connsiteX18" fmla="*/ 9746529 w 9746529"/>
              <a:gd name="connsiteY18" fmla="*/ 2492008 h 4519186"/>
              <a:gd name="connsiteX19" fmla="*/ 9746529 w 9746529"/>
              <a:gd name="connsiteY19" fmla="*/ 3047223 h 4519186"/>
              <a:gd name="connsiteX20" fmla="*/ 9746529 w 9746529"/>
              <a:gd name="connsiteY20" fmla="*/ 3647629 h 4519186"/>
              <a:gd name="connsiteX21" fmla="*/ 9746529 w 9746529"/>
              <a:gd name="connsiteY21" fmla="*/ 4519186 h 4519186"/>
              <a:gd name="connsiteX22" fmla="*/ 8855418 w 9746529"/>
              <a:gd name="connsiteY22" fmla="*/ 4519186 h 4519186"/>
              <a:gd name="connsiteX23" fmla="*/ 8256702 w 9746529"/>
              <a:gd name="connsiteY23" fmla="*/ 4519186 h 4519186"/>
              <a:gd name="connsiteX24" fmla="*/ 7755452 w 9746529"/>
              <a:gd name="connsiteY24" fmla="*/ 4519186 h 4519186"/>
              <a:gd name="connsiteX25" fmla="*/ 6864341 w 9746529"/>
              <a:gd name="connsiteY25" fmla="*/ 4519186 h 4519186"/>
              <a:gd name="connsiteX26" fmla="*/ 6070695 w 9746529"/>
              <a:gd name="connsiteY26" fmla="*/ 4519186 h 4519186"/>
              <a:gd name="connsiteX27" fmla="*/ 5374515 w 9746529"/>
              <a:gd name="connsiteY27" fmla="*/ 4519186 h 4519186"/>
              <a:gd name="connsiteX28" fmla="*/ 4580869 w 9746529"/>
              <a:gd name="connsiteY28" fmla="*/ 4519186 h 4519186"/>
              <a:gd name="connsiteX29" fmla="*/ 3689757 w 9746529"/>
              <a:gd name="connsiteY29" fmla="*/ 4519186 h 4519186"/>
              <a:gd name="connsiteX30" fmla="*/ 2798646 w 9746529"/>
              <a:gd name="connsiteY30" fmla="*/ 4519186 h 4519186"/>
              <a:gd name="connsiteX31" fmla="*/ 1907535 w 9746529"/>
              <a:gd name="connsiteY31" fmla="*/ 4519186 h 4519186"/>
              <a:gd name="connsiteX32" fmla="*/ 1406285 w 9746529"/>
              <a:gd name="connsiteY32" fmla="*/ 4519186 h 4519186"/>
              <a:gd name="connsiteX33" fmla="*/ 905035 w 9746529"/>
              <a:gd name="connsiteY33" fmla="*/ 4519186 h 4519186"/>
              <a:gd name="connsiteX34" fmla="*/ 0 w 9746529"/>
              <a:gd name="connsiteY34" fmla="*/ 4519186 h 4519186"/>
              <a:gd name="connsiteX35" fmla="*/ 0 w 9746529"/>
              <a:gd name="connsiteY35" fmla="*/ 3828396 h 4519186"/>
              <a:gd name="connsiteX36" fmla="*/ 0 w 9746529"/>
              <a:gd name="connsiteY36" fmla="*/ 3137606 h 4519186"/>
              <a:gd name="connsiteX37" fmla="*/ 0 w 9746529"/>
              <a:gd name="connsiteY37" fmla="*/ 2401625 h 4519186"/>
              <a:gd name="connsiteX38" fmla="*/ 0 w 9746529"/>
              <a:gd name="connsiteY38" fmla="*/ 1710835 h 4519186"/>
              <a:gd name="connsiteX39" fmla="*/ 0 w 9746529"/>
              <a:gd name="connsiteY39" fmla="*/ 1200812 h 4519186"/>
              <a:gd name="connsiteX40" fmla="*/ 0 w 9746529"/>
              <a:gd name="connsiteY40" fmla="*/ 0 h 451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46529" h="4519186" extrusionOk="0">
                <a:moveTo>
                  <a:pt x="0" y="0"/>
                </a:moveTo>
                <a:cubicBezTo>
                  <a:pt x="410834" y="-35444"/>
                  <a:pt x="633476" y="5144"/>
                  <a:pt x="891111" y="0"/>
                </a:cubicBezTo>
                <a:cubicBezTo>
                  <a:pt x="1148746" y="-5144"/>
                  <a:pt x="1421570" y="7985"/>
                  <a:pt x="1587292" y="0"/>
                </a:cubicBezTo>
                <a:cubicBezTo>
                  <a:pt x="1753014" y="-7985"/>
                  <a:pt x="1908279" y="-6663"/>
                  <a:pt x="2088542" y="0"/>
                </a:cubicBezTo>
                <a:cubicBezTo>
                  <a:pt x="2268805" y="6663"/>
                  <a:pt x="2374628" y="-11035"/>
                  <a:pt x="2492327" y="0"/>
                </a:cubicBezTo>
                <a:cubicBezTo>
                  <a:pt x="2610026" y="11035"/>
                  <a:pt x="2952857" y="-23181"/>
                  <a:pt x="3091042" y="0"/>
                </a:cubicBezTo>
                <a:cubicBezTo>
                  <a:pt x="3229227" y="23181"/>
                  <a:pt x="3610523" y="-13132"/>
                  <a:pt x="3787223" y="0"/>
                </a:cubicBezTo>
                <a:cubicBezTo>
                  <a:pt x="3963923" y="13132"/>
                  <a:pt x="4166377" y="5130"/>
                  <a:pt x="4483403" y="0"/>
                </a:cubicBezTo>
                <a:cubicBezTo>
                  <a:pt x="4800429" y="-5130"/>
                  <a:pt x="4917044" y="4803"/>
                  <a:pt x="5082119" y="0"/>
                </a:cubicBezTo>
                <a:cubicBezTo>
                  <a:pt x="5247194" y="-4803"/>
                  <a:pt x="5459325" y="-30792"/>
                  <a:pt x="5778299" y="0"/>
                </a:cubicBezTo>
                <a:cubicBezTo>
                  <a:pt x="6097273" y="30792"/>
                  <a:pt x="6315278" y="-5938"/>
                  <a:pt x="6571945" y="0"/>
                </a:cubicBezTo>
                <a:cubicBezTo>
                  <a:pt x="6828612" y="5938"/>
                  <a:pt x="7175568" y="28649"/>
                  <a:pt x="7365591" y="0"/>
                </a:cubicBezTo>
                <a:cubicBezTo>
                  <a:pt x="7555614" y="-28649"/>
                  <a:pt x="8067489" y="-26114"/>
                  <a:pt x="8256702" y="0"/>
                </a:cubicBezTo>
                <a:cubicBezTo>
                  <a:pt x="8445915" y="26114"/>
                  <a:pt x="8703388" y="153"/>
                  <a:pt x="8952883" y="0"/>
                </a:cubicBezTo>
                <a:cubicBezTo>
                  <a:pt x="9202378" y="-153"/>
                  <a:pt x="9584012" y="-8119"/>
                  <a:pt x="9746529" y="0"/>
                </a:cubicBezTo>
                <a:cubicBezTo>
                  <a:pt x="9724025" y="313631"/>
                  <a:pt x="9771494" y="327671"/>
                  <a:pt x="9746529" y="645598"/>
                </a:cubicBezTo>
                <a:cubicBezTo>
                  <a:pt x="9721564" y="963525"/>
                  <a:pt x="9751719" y="1064825"/>
                  <a:pt x="9746529" y="1246004"/>
                </a:cubicBezTo>
                <a:cubicBezTo>
                  <a:pt x="9741339" y="1427183"/>
                  <a:pt x="9733157" y="1575819"/>
                  <a:pt x="9746529" y="1891602"/>
                </a:cubicBezTo>
                <a:cubicBezTo>
                  <a:pt x="9759901" y="2207385"/>
                  <a:pt x="9735165" y="2297230"/>
                  <a:pt x="9746529" y="2492008"/>
                </a:cubicBezTo>
                <a:cubicBezTo>
                  <a:pt x="9757893" y="2686786"/>
                  <a:pt x="9719729" y="2777228"/>
                  <a:pt x="9746529" y="3047223"/>
                </a:cubicBezTo>
                <a:cubicBezTo>
                  <a:pt x="9773329" y="3317218"/>
                  <a:pt x="9722170" y="3422342"/>
                  <a:pt x="9746529" y="3647629"/>
                </a:cubicBezTo>
                <a:cubicBezTo>
                  <a:pt x="9770888" y="3872916"/>
                  <a:pt x="9716761" y="4331227"/>
                  <a:pt x="9746529" y="4519186"/>
                </a:cubicBezTo>
                <a:cubicBezTo>
                  <a:pt x="9566002" y="4533392"/>
                  <a:pt x="9231880" y="4482761"/>
                  <a:pt x="8855418" y="4519186"/>
                </a:cubicBezTo>
                <a:cubicBezTo>
                  <a:pt x="8478956" y="4555611"/>
                  <a:pt x="8409817" y="4532156"/>
                  <a:pt x="8256702" y="4519186"/>
                </a:cubicBezTo>
                <a:cubicBezTo>
                  <a:pt x="8103587" y="4506216"/>
                  <a:pt x="7895146" y="4515394"/>
                  <a:pt x="7755452" y="4519186"/>
                </a:cubicBezTo>
                <a:cubicBezTo>
                  <a:pt x="7615758" y="4522979"/>
                  <a:pt x="7090312" y="4511311"/>
                  <a:pt x="6864341" y="4519186"/>
                </a:cubicBezTo>
                <a:cubicBezTo>
                  <a:pt x="6638370" y="4527061"/>
                  <a:pt x="6396014" y="4494881"/>
                  <a:pt x="6070695" y="4519186"/>
                </a:cubicBezTo>
                <a:cubicBezTo>
                  <a:pt x="5745376" y="4543491"/>
                  <a:pt x="5634785" y="4498461"/>
                  <a:pt x="5374515" y="4519186"/>
                </a:cubicBezTo>
                <a:cubicBezTo>
                  <a:pt x="5114245" y="4539911"/>
                  <a:pt x="4786846" y="4556519"/>
                  <a:pt x="4580869" y="4519186"/>
                </a:cubicBezTo>
                <a:cubicBezTo>
                  <a:pt x="4374892" y="4481853"/>
                  <a:pt x="4065086" y="4544654"/>
                  <a:pt x="3689757" y="4519186"/>
                </a:cubicBezTo>
                <a:cubicBezTo>
                  <a:pt x="3314428" y="4493718"/>
                  <a:pt x="3167624" y="4561065"/>
                  <a:pt x="2798646" y="4519186"/>
                </a:cubicBezTo>
                <a:cubicBezTo>
                  <a:pt x="2429668" y="4477307"/>
                  <a:pt x="2134886" y="4533655"/>
                  <a:pt x="1907535" y="4519186"/>
                </a:cubicBezTo>
                <a:cubicBezTo>
                  <a:pt x="1680184" y="4504717"/>
                  <a:pt x="1594838" y="4540196"/>
                  <a:pt x="1406285" y="4519186"/>
                </a:cubicBezTo>
                <a:cubicBezTo>
                  <a:pt x="1217732" y="4498177"/>
                  <a:pt x="1094862" y="4501163"/>
                  <a:pt x="905035" y="4519186"/>
                </a:cubicBezTo>
                <a:cubicBezTo>
                  <a:pt x="715208" y="4537210"/>
                  <a:pt x="379402" y="4488615"/>
                  <a:pt x="0" y="4519186"/>
                </a:cubicBezTo>
                <a:cubicBezTo>
                  <a:pt x="25475" y="4287120"/>
                  <a:pt x="-9274" y="4126434"/>
                  <a:pt x="0" y="3828396"/>
                </a:cubicBezTo>
                <a:cubicBezTo>
                  <a:pt x="9274" y="3530358"/>
                  <a:pt x="-24889" y="3315530"/>
                  <a:pt x="0" y="3137606"/>
                </a:cubicBezTo>
                <a:cubicBezTo>
                  <a:pt x="24889" y="2959682"/>
                  <a:pt x="32325" y="2596461"/>
                  <a:pt x="0" y="2401625"/>
                </a:cubicBezTo>
                <a:cubicBezTo>
                  <a:pt x="-32325" y="2206789"/>
                  <a:pt x="14345" y="1918416"/>
                  <a:pt x="0" y="1710835"/>
                </a:cubicBezTo>
                <a:cubicBezTo>
                  <a:pt x="-14345" y="1503254"/>
                  <a:pt x="-21125" y="1399153"/>
                  <a:pt x="0" y="1200812"/>
                </a:cubicBezTo>
                <a:cubicBezTo>
                  <a:pt x="21125" y="1002471"/>
                  <a:pt x="21613" y="566879"/>
                  <a:pt x="0" y="0"/>
                </a:cubicBezTo>
                <a:close/>
              </a:path>
            </a:pathLst>
          </a:custGeom>
          <a:noFill/>
          <a:ln w="38100">
            <a:solidFill>
              <a:srgbClr val="C00000"/>
            </a:solidFill>
            <a:extLst>
              <a:ext uri="{C807C97D-BFC1-408E-A445-0C87EB9F89A2}">
                <ask:lineSketchStyleProps xmlns:ask="http://schemas.microsoft.com/office/drawing/2018/sketchyshapes" sd="2893748945">
                  <a:prstGeom prst="rect">
                    <a:avLst/>
                  </a:prstGeom>
                  <ask:type>
                    <ask:lineSketchFreehand/>
                  </ask:type>
                </ask:lineSketchStyleProps>
              </a:ext>
            </a:extLst>
          </a:ln>
        </p:spPr>
        <p:txBody>
          <a:bodyPr wrap="square">
            <a:spAutoFit/>
          </a:bodyPr>
          <a:lstStyle/>
          <a:p>
            <a:pPr>
              <a:spcAft>
                <a:spcPts val="750"/>
              </a:spcAft>
            </a:pPr>
            <a:endParaRPr lang="es-ES" sz="2400" dirty="0">
              <a:solidFill>
                <a:srgbClr val="003366"/>
              </a:solidFill>
              <a:effectLst/>
              <a:latin typeface="Tahoma" panose="020B0604030504040204" pitchFamily="34" charset="0"/>
              <a:ea typeface="Times New Roman" panose="02020603050405020304" pitchFamily="18" charset="0"/>
            </a:endParaRPr>
          </a:p>
          <a:p>
            <a:pPr marL="1257300" indent="-1257300" algn="ctr">
              <a:spcAft>
                <a:spcPts val="1800"/>
              </a:spcAft>
            </a:pPr>
            <a:r>
              <a:rPr lang="es-ES" sz="3200" b="1" i="0" dirty="0" err="1">
                <a:solidFill>
                  <a:srgbClr val="66FF33"/>
                </a:solidFill>
                <a:effectLst/>
                <a:latin typeface="Bookman Old Style" panose="02050604050505020204" pitchFamily="18" charset="0"/>
              </a:rPr>
              <a:t>Tokenización</a:t>
            </a:r>
            <a:r>
              <a:rPr lang="es-ES" sz="3200" b="1" i="0" dirty="0">
                <a:solidFill>
                  <a:srgbClr val="66FF33"/>
                </a:solidFill>
                <a:effectLst/>
                <a:latin typeface="Bookman Old Style" panose="02050604050505020204" pitchFamily="18" charset="0"/>
              </a:rPr>
              <a:t> de activos y nuevas fórmulas de financiación en el cooperativismo de vivienda</a:t>
            </a:r>
            <a:r>
              <a:rPr lang="es-ES" sz="3200" b="1" dirty="0">
                <a:solidFill>
                  <a:srgbClr val="66FF33"/>
                </a:solidFill>
                <a:effectLst/>
                <a:latin typeface="Tahoma" panose="020B0604030504040204" pitchFamily="34" charset="0"/>
                <a:ea typeface="Times New Roman" panose="02020603050405020304" pitchFamily="18" charset="0"/>
              </a:rPr>
              <a:t>.</a:t>
            </a:r>
          </a:p>
          <a:p>
            <a:pPr marL="1257300" indent="-1257300" algn="ctr">
              <a:spcAft>
                <a:spcPts val="1800"/>
              </a:spcAft>
            </a:pPr>
            <a:endParaRPr lang="es-ES" sz="3200" b="1" dirty="0">
              <a:solidFill>
                <a:srgbClr val="66FF33"/>
              </a:solidFill>
              <a:latin typeface="Tahoma" panose="020B0604030504040204" pitchFamily="34" charset="0"/>
              <a:ea typeface="Times New Roman" panose="02020603050405020304" pitchFamily="18" charset="0"/>
            </a:endParaRPr>
          </a:p>
          <a:p>
            <a:pPr marL="1257300" indent="-1257300" algn="ctr">
              <a:spcAft>
                <a:spcPts val="1800"/>
              </a:spcAft>
            </a:pPr>
            <a:r>
              <a:rPr lang="es-ES" sz="1000" b="1" dirty="0">
                <a:solidFill>
                  <a:srgbClr val="66FF33"/>
                </a:solidFill>
                <a:effectLst/>
                <a:highlight>
                  <a:srgbClr val="000080"/>
                </a:highlight>
                <a:latin typeface="Tahoma" panose="020B0604030504040204" pitchFamily="34" charset="0"/>
                <a:ea typeface="Times New Roman" panose="02020603050405020304" pitchFamily="18" charset="0"/>
              </a:rPr>
              <a:t>CICLO SOBRE DIGITALIZACIÓN EN SERIO EN EL SECTOR DE LAS COOPERATIVAS DE VIVIENDAS</a:t>
            </a:r>
          </a:p>
          <a:p>
            <a:pPr marL="1257300" indent="-1257300" algn="ctr">
              <a:spcAft>
                <a:spcPts val="1800"/>
              </a:spcAft>
            </a:pPr>
            <a:r>
              <a:rPr lang="es-ES" sz="1000" b="1" dirty="0">
                <a:solidFill>
                  <a:srgbClr val="66FF33"/>
                </a:solidFill>
                <a:effectLst/>
                <a:highlight>
                  <a:srgbClr val="000080"/>
                </a:highlight>
                <a:latin typeface="Tahoma" panose="020B0604030504040204" pitchFamily="34" charset="0"/>
                <a:ea typeface="Times New Roman" panose="02020603050405020304" pitchFamily="18" charset="0"/>
              </a:rPr>
              <a:t>18 y 19 octubre 2021, 18:00 – 20:00h.</a:t>
            </a:r>
          </a:p>
          <a:p>
            <a:pPr marL="1257300" indent="-1257300" algn="ctr">
              <a:spcAft>
                <a:spcPts val="1800"/>
              </a:spcAft>
            </a:pPr>
            <a:r>
              <a:rPr lang="es-ES" sz="1000" b="1" dirty="0">
                <a:solidFill>
                  <a:srgbClr val="66FF33"/>
                </a:solidFill>
                <a:effectLst/>
                <a:highlight>
                  <a:srgbClr val="000080"/>
                </a:highlight>
                <a:latin typeface="Tahoma" panose="020B0604030504040204" pitchFamily="34" charset="0"/>
                <a:ea typeface="Times New Roman" panose="02020603050405020304" pitchFamily="18" charset="0"/>
              </a:rPr>
              <a:t>Organizado por FECOVI, con la colaboración de IUDESCOOP </a:t>
            </a:r>
          </a:p>
          <a:p>
            <a:pPr marL="895350" indent="-533400">
              <a:buFont typeface="Wingdings" panose="05000000000000000000" pitchFamily="2" charset="2"/>
              <a:buChar char="ü"/>
            </a:pPr>
            <a:endParaRPr lang="es-ES" sz="2400" dirty="0"/>
          </a:p>
        </p:txBody>
      </p:sp>
      <p:sp>
        <p:nvSpPr>
          <p:cNvPr id="2" name="CuadroTexto 1">
            <a:extLst>
              <a:ext uri="{FF2B5EF4-FFF2-40B4-BE49-F238E27FC236}">
                <a16:creationId xmlns:a16="http://schemas.microsoft.com/office/drawing/2014/main" id="{08DA223F-6A98-4B15-A54F-F46AB4FBE419}"/>
              </a:ext>
            </a:extLst>
          </p:cNvPr>
          <p:cNvSpPr txBox="1"/>
          <p:nvPr/>
        </p:nvSpPr>
        <p:spPr>
          <a:xfrm>
            <a:off x="8280707" y="5079501"/>
            <a:ext cx="2099614" cy="307777"/>
          </a:xfrm>
          <a:prstGeom prst="rect">
            <a:avLst/>
          </a:prstGeom>
          <a:solidFill>
            <a:schemeClr val="tx1"/>
          </a:solidFill>
        </p:spPr>
        <p:txBody>
          <a:bodyPr wrap="none" rtlCol="0">
            <a:spAutoFit/>
          </a:bodyPr>
          <a:lstStyle/>
          <a:p>
            <a:r>
              <a:rPr lang="es-ES" sz="1400" b="1" dirty="0">
                <a:solidFill>
                  <a:srgbClr val="FF0000"/>
                </a:solidFill>
              </a:rPr>
              <a:t>19 de OCTUBRE de 2021</a:t>
            </a:r>
          </a:p>
        </p:txBody>
      </p:sp>
      <p:sp>
        <p:nvSpPr>
          <p:cNvPr id="7" name="CuadroTexto 6">
            <a:extLst>
              <a:ext uri="{FF2B5EF4-FFF2-40B4-BE49-F238E27FC236}">
                <a16:creationId xmlns:a16="http://schemas.microsoft.com/office/drawing/2014/main" id="{D546DFD7-60E8-42A6-892A-6EAA38BFC355}"/>
              </a:ext>
            </a:extLst>
          </p:cNvPr>
          <p:cNvSpPr txBox="1"/>
          <p:nvPr/>
        </p:nvSpPr>
        <p:spPr>
          <a:xfrm>
            <a:off x="1202521" y="5079501"/>
            <a:ext cx="7741327" cy="1323439"/>
          </a:xfrm>
          <a:prstGeom prst="rect">
            <a:avLst/>
          </a:prstGeom>
          <a:noFill/>
        </p:spPr>
        <p:txBody>
          <a:bodyPr wrap="square">
            <a:spAutoFit/>
          </a:bodyPr>
          <a:lstStyle/>
          <a:p>
            <a:pPr algn="ctr">
              <a:spcBef>
                <a:spcPts val="0"/>
              </a:spcBef>
              <a:buClrTx/>
              <a:buSzTx/>
              <a:buNone/>
            </a:pPr>
            <a:r>
              <a:rPr lang="es-ES" altLang="es-ES" sz="1600" b="1" dirty="0">
                <a:solidFill>
                  <a:schemeClr val="tx1"/>
                </a:solidFill>
              </a:rPr>
              <a:t>Carmen Pastor Sempere </a:t>
            </a:r>
          </a:p>
          <a:p>
            <a:pPr algn="ctr">
              <a:spcBef>
                <a:spcPts val="0"/>
              </a:spcBef>
              <a:buClrTx/>
              <a:buSzTx/>
              <a:buNone/>
            </a:pPr>
            <a:r>
              <a:rPr lang="es-ES" altLang="es-ES" sz="1600" b="1" dirty="0">
                <a:solidFill>
                  <a:schemeClr val="tx1"/>
                </a:solidFill>
              </a:rPr>
              <a:t>Profesora titular de Derecho mercantil</a:t>
            </a:r>
          </a:p>
          <a:p>
            <a:pPr algn="ctr">
              <a:spcBef>
                <a:spcPts val="0"/>
              </a:spcBef>
              <a:buClrTx/>
              <a:buSzTx/>
              <a:buNone/>
            </a:pPr>
            <a:r>
              <a:rPr lang="es-ES" altLang="es-ES" sz="1600" b="1" dirty="0">
                <a:solidFill>
                  <a:schemeClr val="tx1"/>
                </a:solidFill>
              </a:rPr>
              <a:t> Universidad de Alicante. Directora de BAES </a:t>
            </a:r>
            <a:r>
              <a:rPr lang="es-ES" altLang="es-ES" sz="1600" b="1" dirty="0" err="1">
                <a:solidFill>
                  <a:schemeClr val="tx1"/>
                </a:solidFill>
              </a:rPr>
              <a:t>Blockchain</a:t>
            </a:r>
            <a:r>
              <a:rPr lang="es-ES" altLang="es-ES" sz="1600" b="1" dirty="0">
                <a:solidFill>
                  <a:schemeClr val="tx1"/>
                </a:solidFill>
              </a:rPr>
              <a:t> </a:t>
            </a:r>
            <a:r>
              <a:rPr lang="es-ES" altLang="es-ES" sz="1600" b="1" dirty="0" err="1">
                <a:solidFill>
                  <a:schemeClr val="tx1"/>
                </a:solidFill>
              </a:rPr>
              <a:t>Lab</a:t>
            </a:r>
            <a:r>
              <a:rPr lang="es-ES" altLang="es-ES" sz="1600" b="1" dirty="0">
                <a:solidFill>
                  <a:schemeClr val="tx1"/>
                </a:solidFill>
              </a:rPr>
              <a:t>.</a:t>
            </a:r>
          </a:p>
          <a:p>
            <a:pPr algn="ctr">
              <a:spcBef>
                <a:spcPts val="0"/>
              </a:spcBef>
              <a:buClrTx/>
              <a:buSzTx/>
              <a:buNone/>
            </a:pPr>
            <a:r>
              <a:rPr lang="es-ES" altLang="es-ES" sz="1600" b="1" dirty="0">
                <a:solidFill>
                  <a:schemeClr val="tx1"/>
                </a:solidFill>
              </a:rPr>
              <a:t>Directora del comité técnico y legal de </a:t>
            </a:r>
            <a:r>
              <a:rPr lang="es-ES" altLang="es-ES" sz="1600" b="1" dirty="0" err="1">
                <a:solidFill>
                  <a:schemeClr val="tx1"/>
                </a:solidFill>
              </a:rPr>
              <a:t>BlockchainFUE</a:t>
            </a:r>
            <a:r>
              <a:rPr lang="es-ES" altLang="es-ES" sz="1600" b="1" dirty="0">
                <a:solidFill>
                  <a:schemeClr val="tx1"/>
                </a:solidFill>
              </a:rPr>
              <a:t>.</a:t>
            </a:r>
          </a:p>
          <a:p>
            <a:pPr algn="ctr">
              <a:spcBef>
                <a:spcPts val="0"/>
              </a:spcBef>
              <a:buClrTx/>
              <a:buSzTx/>
              <a:buNone/>
            </a:pPr>
            <a:endParaRPr lang="es-ES" altLang="es-ES" sz="1600" b="1" dirty="0">
              <a:solidFill>
                <a:schemeClr val="tx1"/>
              </a:solidFill>
            </a:endParaRPr>
          </a:p>
        </p:txBody>
      </p:sp>
    </p:spTree>
    <p:extLst>
      <p:ext uri="{BB962C8B-B14F-4D97-AF65-F5344CB8AC3E}">
        <p14:creationId xmlns:p14="http://schemas.microsoft.com/office/powerpoint/2010/main" val="1719359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7F23242-D50A-41AA-BC9C-AD10C5B51731}"/>
              </a:ext>
            </a:extLst>
          </p:cNvPr>
          <p:cNvSpPr>
            <a:spLocks noGrp="1"/>
          </p:cNvSpPr>
          <p:nvPr>
            <p:ph type="title"/>
          </p:nvPr>
        </p:nvSpPr>
        <p:spPr>
          <a:xfrm>
            <a:off x="861791" y="835383"/>
            <a:ext cx="3382832" cy="3499549"/>
          </a:xfrm>
        </p:spPr>
        <p:txBody>
          <a:bodyPr vert="horz" lIns="91440" tIns="45720" rIns="91440" bIns="45720" rtlCol="0" anchor="b">
            <a:normAutofit fontScale="90000"/>
          </a:bodyPr>
          <a:lstStyle/>
          <a:p>
            <a:pPr algn="just">
              <a:lnSpc>
                <a:spcPct val="100000"/>
              </a:lnSpc>
            </a:pPr>
            <a:r>
              <a:rPr lang="en-US" sz="2000" b="1" cap="all" dirty="0" err="1">
                <a:solidFill>
                  <a:srgbClr val="66FF33"/>
                </a:solidFill>
              </a:rPr>
              <a:t>Todo</a:t>
            </a:r>
            <a:r>
              <a:rPr lang="en-US" sz="2000" b="1" cap="all" dirty="0">
                <a:solidFill>
                  <a:srgbClr val="66FF33"/>
                </a:solidFill>
              </a:rPr>
              <a:t> </a:t>
            </a:r>
            <a:r>
              <a:rPr lang="en-US" sz="2000" b="1" cap="all" dirty="0" err="1">
                <a:solidFill>
                  <a:srgbClr val="66FF33"/>
                </a:solidFill>
              </a:rPr>
              <a:t>activo</a:t>
            </a:r>
            <a:r>
              <a:rPr lang="en-US" sz="2000" b="1" cap="all" dirty="0">
                <a:solidFill>
                  <a:srgbClr val="66FF33"/>
                </a:solidFill>
              </a:rPr>
              <a:t> </a:t>
            </a:r>
            <a:r>
              <a:rPr lang="en-US" sz="2000" b="1" cap="all" dirty="0" err="1">
                <a:solidFill>
                  <a:srgbClr val="66FF33"/>
                </a:solidFill>
              </a:rPr>
              <a:t>necesita</a:t>
            </a:r>
            <a:r>
              <a:rPr lang="en-US" sz="2000" b="1" cap="all" dirty="0">
                <a:solidFill>
                  <a:srgbClr val="66FF33"/>
                </a:solidFill>
              </a:rPr>
              <a:t> un mercado para ser </a:t>
            </a:r>
            <a:r>
              <a:rPr lang="en-US" sz="2000" b="1" cap="all" dirty="0" err="1">
                <a:solidFill>
                  <a:srgbClr val="66FF33"/>
                </a:solidFill>
              </a:rPr>
              <a:t>liquido</a:t>
            </a:r>
            <a:br>
              <a:rPr lang="en-US" sz="2000" dirty="0">
                <a:solidFill>
                  <a:srgbClr val="D56A17"/>
                </a:solidFill>
              </a:rPr>
            </a:br>
            <a:r>
              <a:rPr lang="en-US" sz="2000" dirty="0">
                <a:solidFill>
                  <a:srgbClr val="D56A17"/>
                </a:solidFill>
              </a:rPr>
              <a:t>eBay </a:t>
            </a:r>
            <a:r>
              <a:rPr lang="en-US" sz="2000" dirty="0" err="1">
                <a:solidFill>
                  <a:srgbClr val="D56A17"/>
                </a:solidFill>
              </a:rPr>
              <a:t>ahora</a:t>
            </a:r>
            <a:r>
              <a:rPr lang="en-US" sz="2000" dirty="0">
                <a:solidFill>
                  <a:srgbClr val="D56A17"/>
                </a:solidFill>
              </a:rPr>
              <a:t> </a:t>
            </a:r>
            <a:r>
              <a:rPr lang="en-US" sz="2000" dirty="0" err="1">
                <a:solidFill>
                  <a:srgbClr val="D56A17"/>
                </a:solidFill>
              </a:rPr>
              <a:t>permite</a:t>
            </a:r>
            <a:r>
              <a:rPr lang="en-US" sz="2000" dirty="0">
                <a:solidFill>
                  <a:srgbClr val="D56A17"/>
                </a:solidFill>
              </a:rPr>
              <a:t> que los NFT se </a:t>
            </a:r>
            <a:r>
              <a:rPr lang="en-US" sz="2000" dirty="0" err="1">
                <a:solidFill>
                  <a:srgbClr val="D56A17"/>
                </a:solidFill>
              </a:rPr>
              <a:t>vendan</a:t>
            </a:r>
            <a:r>
              <a:rPr lang="en-US" sz="2000" dirty="0">
                <a:solidFill>
                  <a:srgbClr val="D56A17"/>
                </a:solidFill>
              </a:rPr>
              <a:t> </a:t>
            </a:r>
            <a:r>
              <a:rPr lang="en-US" sz="2000" dirty="0" err="1">
                <a:solidFill>
                  <a:srgbClr val="D56A17"/>
                </a:solidFill>
              </a:rPr>
              <a:t>en</a:t>
            </a:r>
            <a:r>
              <a:rPr lang="en-US" sz="2000" dirty="0">
                <a:solidFill>
                  <a:srgbClr val="D56A17"/>
                </a:solidFill>
              </a:rPr>
              <a:t> </a:t>
            </a:r>
            <a:r>
              <a:rPr lang="en-US" sz="2000" dirty="0" err="1">
                <a:solidFill>
                  <a:srgbClr val="D56A17"/>
                </a:solidFill>
              </a:rPr>
              <a:t>su</a:t>
            </a:r>
            <a:r>
              <a:rPr lang="en-US" sz="2000" dirty="0">
                <a:solidFill>
                  <a:srgbClr val="D56A17"/>
                </a:solidFill>
              </a:rPr>
              <a:t> Plataforma,  </a:t>
            </a:r>
            <a:r>
              <a:rPr lang="en-US" sz="1000" dirty="0" err="1">
                <a:solidFill>
                  <a:srgbClr val="D56A17"/>
                </a:solidFill>
              </a:rPr>
              <a:t>haciendo</a:t>
            </a:r>
            <a:r>
              <a:rPr lang="en-US" sz="1000" dirty="0">
                <a:solidFill>
                  <a:srgbClr val="D56A17"/>
                </a:solidFill>
              </a:rPr>
              <a:t> que los </a:t>
            </a:r>
            <a:r>
              <a:rPr lang="en-US" sz="1000" dirty="0" err="1">
                <a:solidFill>
                  <a:srgbClr val="D56A17"/>
                </a:solidFill>
              </a:rPr>
              <a:t>coleccionables</a:t>
            </a:r>
            <a:r>
              <a:rPr lang="en-US" sz="1000" dirty="0">
                <a:solidFill>
                  <a:srgbClr val="D56A17"/>
                </a:solidFill>
              </a:rPr>
              <a:t> </a:t>
            </a:r>
            <a:r>
              <a:rPr lang="en-US" sz="1000" dirty="0" err="1">
                <a:solidFill>
                  <a:srgbClr val="D56A17"/>
                </a:solidFill>
              </a:rPr>
              <a:t>digitales</a:t>
            </a:r>
            <a:r>
              <a:rPr lang="en-US" sz="1000" dirty="0">
                <a:solidFill>
                  <a:srgbClr val="D56A17"/>
                </a:solidFill>
              </a:rPr>
              <a:t> </a:t>
            </a:r>
            <a:r>
              <a:rPr lang="en-US" sz="1000" dirty="0" err="1">
                <a:solidFill>
                  <a:srgbClr val="D56A17"/>
                </a:solidFill>
              </a:rPr>
              <a:t>estén</a:t>
            </a:r>
            <a:r>
              <a:rPr lang="en-US" sz="1000" dirty="0">
                <a:solidFill>
                  <a:srgbClr val="D56A17"/>
                </a:solidFill>
              </a:rPr>
              <a:t> </a:t>
            </a:r>
            <a:r>
              <a:rPr lang="en-US" sz="1000" dirty="0" err="1">
                <a:solidFill>
                  <a:srgbClr val="D56A17"/>
                </a:solidFill>
              </a:rPr>
              <a:t>disponibles</a:t>
            </a:r>
            <a:r>
              <a:rPr lang="en-US" sz="1000" dirty="0">
                <a:solidFill>
                  <a:srgbClr val="D56A17"/>
                </a:solidFill>
              </a:rPr>
              <a:t> junto con los </a:t>
            </a:r>
            <a:r>
              <a:rPr lang="en-US" sz="1000" dirty="0" err="1">
                <a:solidFill>
                  <a:srgbClr val="D56A17"/>
                </a:solidFill>
              </a:rPr>
              <a:t>físicos</a:t>
            </a:r>
            <a:r>
              <a:rPr lang="en-US" sz="1000" dirty="0">
                <a:solidFill>
                  <a:srgbClr val="D56A17"/>
                </a:solidFill>
              </a:rPr>
              <a:t>. </a:t>
            </a:r>
            <a:r>
              <a:rPr lang="en-US" sz="1000" dirty="0" err="1">
                <a:solidFill>
                  <a:srgbClr val="D56A17"/>
                </a:solidFill>
              </a:rPr>
              <a:t>Ya</a:t>
            </a:r>
            <a:r>
              <a:rPr lang="en-US" sz="1000" dirty="0">
                <a:solidFill>
                  <a:srgbClr val="D56A17"/>
                </a:solidFill>
              </a:rPr>
              <a:t> sea que </a:t>
            </a:r>
            <a:r>
              <a:rPr lang="en-US" sz="1000" dirty="0" err="1">
                <a:solidFill>
                  <a:srgbClr val="D56A17"/>
                </a:solidFill>
              </a:rPr>
              <a:t>esté</a:t>
            </a:r>
            <a:r>
              <a:rPr lang="en-US" sz="1000" dirty="0">
                <a:solidFill>
                  <a:srgbClr val="D56A17"/>
                </a:solidFill>
              </a:rPr>
              <a:t> </a:t>
            </a:r>
            <a:r>
              <a:rPr lang="en-US" sz="1000" dirty="0" err="1">
                <a:solidFill>
                  <a:srgbClr val="D56A17"/>
                </a:solidFill>
              </a:rPr>
              <a:t>buscando</a:t>
            </a:r>
            <a:r>
              <a:rPr lang="en-US" sz="1000" dirty="0">
                <a:solidFill>
                  <a:srgbClr val="D56A17"/>
                </a:solidFill>
              </a:rPr>
              <a:t> una </a:t>
            </a:r>
            <a:r>
              <a:rPr lang="en-US" sz="1000" dirty="0" err="1">
                <a:solidFill>
                  <a:srgbClr val="D56A17"/>
                </a:solidFill>
              </a:rPr>
              <a:t>réplica</a:t>
            </a:r>
            <a:r>
              <a:rPr lang="en-US" sz="1000" dirty="0">
                <a:solidFill>
                  <a:srgbClr val="D56A17"/>
                </a:solidFill>
              </a:rPr>
              <a:t> </a:t>
            </a:r>
            <a:r>
              <a:rPr lang="en-US" sz="1000" dirty="0" err="1">
                <a:solidFill>
                  <a:srgbClr val="D56A17"/>
                </a:solidFill>
              </a:rPr>
              <a:t>física</a:t>
            </a:r>
            <a:r>
              <a:rPr lang="en-US" sz="1000" dirty="0">
                <a:solidFill>
                  <a:srgbClr val="D56A17"/>
                </a:solidFill>
              </a:rPr>
              <a:t> de Dogecoin o una </a:t>
            </a:r>
            <a:r>
              <a:rPr lang="en-US" sz="1000" dirty="0" err="1">
                <a:solidFill>
                  <a:srgbClr val="D56A17"/>
                </a:solidFill>
              </a:rPr>
              <a:t>representación</a:t>
            </a:r>
            <a:r>
              <a:rPr lang="en-US" sz="1000" dirty="0">
                <a:solidFill>
                  <a:srgbClr val="D56A17"/>
                </a:solidFill>
              </a:rPr>
              <a:t> digital de Elon Musk </a:t>
            </a:r>
            <a:r>
              <a:rPr lang="en-US" sz="1000" dirty="0" err="1">
                <a:solidFill>
                  <a:srgbClr val="D56A17"/>
                </a:solidFill>
              </a:rPr>
              <a:t>sosteniendo</a:t>
            </a:r>
            <a:r>
              <a:rPr lang="en-US" sz="1000" dirty="0">
                <a:solidFill>
                  <a:srgbClr val="D56A17"/>
                </a:solidFill>
              </a:rPr>
              <a:t> a Doge, </a:t>
            </a:r>
            <a:r>
              <a:rPr lang="en-US" sz="1000" dirty="0" err="1">
                <a:solidFill>
                  <a:srgbClr val="D56A17"/>
                </a:solidFill>
              </a:rPr>
              <a:t>aparentemente</a:t>
            </a:r>
            <a:r>
              <a:rPr lang="en-US" sz="1000" dirty="0">
                <a:solidFill>
                  <a:srgbClr val="D56A17"/>
                </a:solidFill>
              </a:rPr>
              <a:t> eBay es </a:t>
            </a:r>
            <a:r>
              <a:rPr lang="en-US" sz="1000" dirty="0" err="1">
                <a:solidFill>
                  <a:srgbClr val="D56A17"/>
                </a:solidFill>
              </a:rPr>
              <a:t>ahora</a:t>
            </a:r>
            <a:r>
              <a:rPr lang="en-US" sz="1000" dirty="0">
                <a:solidFill>
                  <a:srgbClr val="D56A17"/>
                </a:solidFill>
              </a:rPr>
              <a:t> el </a:t>
            </a:r>
            <a:r>
              <a:rPr lang="en-US" sz="1000" dirty="0" err="1">
                <a:solidFill>
                  <a:srgbClr val="D56A17"/>
                </a:solidFill>
              </a:rPr>
              <a:t>lugar</a:t>
            </a:r>
            <a:r>
              <a:rPr lang="en-US" sz="1000" dirty="0">
                <a:solidFill>
                  <a:srgbClr val="D56A17"/>
                </a:solidFill>
              </a:rPr>
              <a:t> para </a:t>
            </a:r>
            <a:r>
              <a:rPr lang="en-US" sz="1000" dirty="0" err="1">
                <a:solidFill>
                  <a:srgbClr val="D56A17"/>
                </a:solidFill>
              </a:rPr>
              <a:t>obtener</a:t>
            </a:r>
            <a:r>
              <a:rPr lang="en-US" sz="1000" dirty="0">
                <a:solidFill>
                  <a:srgbClr val="D56A17"/>
                </a:solidFill>
              </a:rPr>
              <a:t> ambos.</a:t>
            </a:r>
            <a:br>
              <a:rPr lang="en-US" sz="1000" dirty="0">
                <a:solidFill>
                  <a:srgbClr val="D56A17"/>
                </a:solidFill>
              </a:rPr>
            </a:br>
            <a:br>
              <a:rPr lang="en-US" sz="1000" dirty="0">
                <a:solidFill>
                  <a:srgbClr val="D56A17"/>
                </a:solidFill>
              </a:rPr>
            </a:br>
            <a:r>
              <a:rPr lang="en-US" sz="1000" dirty="0">
                <a:solidFill>
                  <a:srgbClr val="D56A17"/>
                </a:solidFill>
              </a:rPr>
              <a:t>Por el </a:t>
            </a:r>
            <a:r>
              <a:rPr lang="en-US" sz="1000" dirty="0" err="1">
                <a:solidFill>
                  <a:srgbClr val="D56A17"/>
                </a:solidFill>
              </a:rPr>
              <a:t>momento</a:t>
            </a:r>
            <a:r>
              <a:rPr lang="en-US" sz="1000" dirty="0">
                <a:solidFill>
                  <a:srgbClr val="D56A17"/>
                </a:solidFill>
              </a:rPr>
              <a:t>, eBay </a:t>
            </a:r>
            <a:r>
              <a:rPr lang="en-US" sz="1000" dirty="0" err="1">
                <a:solidFill>
                  <a:srgbClr val="D56A17"/>
                </a:solidFill>
              </a:rPr>
              <a:t>quiere</a:t>
            </a:r>
            <a:r>
              <a:rPr lang="en-US" sz="1000" dirty="0">
                <a:solidFill>
                  <a:srgbClr val="D56A17"/>
                </a:solidFill>
              </a:rPr>
              <a:t> </a:t>
            </a:r>
            <a:r>
              <a:rPr lang="en-US" sz="1000" dirty="0" err="1">
                <a:solidFill>
                  <a:srgbClr val="D56A17"/>
                </a:solidFill>
              </a:rPr>
              <a:t>asegurarse</a:t>
            </a:r>
            <a:r>
              <a:rPr lang="en-US" sz="1000" dirty="0">
                <a:solidFill>
                  <a:srgbClr val="D56A17"/>
                </a:solidFill>
              </a:rPr>
              <a:t> de que los NFT </a:t>
            </a:r>
            <a:r>
              <a:rPr lang="en-US" sz="1000" dirty="0" err="1">
                <a:solidFill>
                  <a:srgbClr val="D56A17"/>
                </a:solidFill>
              </a:rPr>
              <a:t>estén</a:t>
            </a:r>
            <a:r>
              <a:rPr lang="en-US" sz="1000" dirty="0">
                <a:solidFill>
                  <a:srgbClr val="D56A17"/>
                </a:solidFill>
              </a:rPr>
              <a:t> </a:t>
            </a:r>
            <a:r>
              <a:rPr lang="en-US" sz="1000" dirty="0" err="1">
                <a:solidFill>
                  <a:srgbClr val="D56A17"/>
                </a:solidFill>
              </a:rPr>
              <a:t>incluidos</a:t>
            </a:r>
            <a:r>
              <a:rPr lang="en-US" sz="1000" dirty="0">
                <a:solidFill>
                  <a:srgbClr val="D56A17"/>
                </a:solidFill>
              </a:rPr>
              <a:t> </a:t>
            </a:r>
            <a:r>
              <a:rPr lang="en-US" sz="1000" dirty="0" err="1">
                <a:solidFill>
                  <a:srgbClr val="D56A17"/>
                </a:solidFill>
              </a:rPr>
              <a:t>en</a:t>
            </a:r>
            <a:r>
              <a:rPr lang="en-US" sz="1000" dirty="0">
                <a:solidFill>
                  <a:srgbClr val="D56A17"/>
                </a:solidFill>
              </a:rPr>
              <a:t> la </a:t>
            </a:r>
            <a:r>
              <a:rPr lang="en-US" sz="1000" dirty="0" err="1">
                <a:solidFill>
                  <a:srgbClr val="D56A17"/>
                </a:solidFill>
              </a:rPr>
              <a:t>lista</a:t>
            </a:r>
            <a:r>
              <a:rPr lang="en-US" sz="1000" dirty="0">
                <a:solidFill>
                  <a:srgbClr val="D56A17"/>
                </a:solidFill>
              </a:rPr>
              <a:t> de </a:t>
            </a:r>
            <a:r>
              <a:rPr lang="en-US" sz="1000" dirty="0" err="1">
                <a:solidFill>
                  <a:srgbClr val="D56A17"/>
                </a:solidFill>
              </a:rPr>
              <a:t>vendedores</a:t>
            </a:r>
            <a:r>
              <a:rPr lang="en-US" sz="1000" dirty="0">
                <a:solidFill>
                  <a:srgbClr val="D56A17"/>
                </a:solidFill>
              </a:rPr>
              <a:t> de </a:t>
            </a:r>
            <a:r>
              <a:rPr lang="en-US" sz="1000" dirty="0" err="1">
                <a:solidFill>
                  <a:srgbClr val="D56A17"/>
                </a:solidFill>
              </a:rPr>
              <a:t>confianza</a:t>
            </a:r>
            <a:r>
              <a:rPr lang="en-US" sz="1000" dirty="0">
                <a:solidFill>
                  <a:srgbClr val="D56A17"/>
                </a:solidFill>
              </a:rPr>
              <a:t> y solo </a:t>
            </a:r>
            <a:r>
              <a:rPr lang="en-US" sz="1000" dirty="0" err="1">
                <a:solidFill>
                  <a:srgbClr val="D56A17"/>
                </a:solidFill>
              </a:rPr>
              <a:t>en</a:t>
            </a:r>
            <a:r>
              <a:rPr lang="en-US" sz="1000" dirty="0">
                <a:solidFill>
                  <a:srgbClr val="D56A17"/>
                </a:solidFill>
              </a:rPr>
              <a:t> </a:t>
            </a:r>
            <a:r>
              <a:rPr lang="en-US" sz="1000" dirty="0" err="1">
                <a:solidFill>
                  <a:srgbClr val="D56A17"/>
                </a:solidFill>
              </a:rPr>
              <a:t>determinadas</a:t>
            </a:r>
            <a:r>
              <a:rPr lang="en-US" sz="1000" dirty="0">
                <a:solidFill>
                  <a:srgbClr val="D56A17"/>
                </a:solidFill>
              </a:rPr>
              <a:t> </a:t>
            </a:r>
            <a:r>
              <a:rPr lang="en-US" sz="1000" dirty="0" err="1">
                <a:solidFill>
                  <a:srgbClr val="D56A17"/>
                </a:solidFill>
              </a:rPr>
              <a:t>categorías</a:t>
            </a:r>
            <a:r>
              <a:rPr lang="en-US" sz="1000" dirty="0">
                <a:solidFill>
                  <a:srgbClr val="D56A17"/>
                </a:solidFill>
              </a:rPr>
              <a:t>, </a:t>
            </a:r>
            <a:r>
              <a:rPr lang="en-US" sz="1000" dirty="0" err="1">
                <a:solidFill>
                  <a:srgbClr val="D56A17"/>
                </a:solidFill>
              </a:rPr>
              <a:t>como</a:t>
            </a:r>
            <a:r>
              <a:rPr lang="en-US" sz="1000" dirty="0">
                <a:solidFill>
                  <a:srgbClr val="D56A17"/>
                </a:solidFill>
              </a:rPr>
              <a:t> </a:t>
            </a:r>
            <a:r>
              <a:rPr lang="en-US" sz="1000" dirty="0" err="1">
                <a:solidFill>
                  <a:srgbClr val="D56A17"/>
                </a:solidFill>
              </a:rPr>
              <a:t>tarjetas</a:t>
            </a:r>
            <a:r>
              <a:rPr lang="en-US" sz="1000" dirty="0">
                <a:solidFill>
                  <a:srgbClr val="D56A17"/>
                </a:solidFill>
              </a:rPr>
              <a:t> </a:t>
            </a:r>
            <a:r>
              <a:rPr lang="en-US" sz="1000" dirty="0" err="1">
                <a:solidFill>
                  <a:srgbClr val="D56A17"/>
                </a:solidFill>
              </a:rPr>
              <a:t>coleccionables</a:t>
            </a:r>
            <a:r>
              <a:rPr lang="en-US" sz="1000" dirty="0">
                <a:solidFill>
                  <a:srgbClr val="D56A17"/>
                </a:solidFill>
              </a:rPr>
              <a:t>, </a:t>
            </a:r>
            <a:r>
              <a:rPr lang="en-US" sz="1000" dirty="0" err="1">
                <a:solidFill>
                  <a:srgbClr val="D56A17"/>
                </a:solidFill>
              </a:rPr>
              <a:t>música</a:t>
            </a:r>
            <a:r>
              <a:rPr lang="en-US" sz="1000" dirty="0">
                <a:solidFill>
                  <a:srgbClr val="D56A17"/>
                </a:solidFill>
              </a:rPr>
              <a:t>, </a:t>
            </a:r>
            <a:r>
              <a:rPr lang="en-US" sz="1000" dirty="0" err="1">
                <a:solidFill>
                  <a:srgbClr val="D56A17"/>
                </a:solidFill>
              </a:rPr>
              <a:t>entretenimiento</a:t>
            </a:r>
            <a:r>
              <a:rPr lang="en-US" sz="1000" dirty="0">
                <a:solidFill>
                  <a:srgbClr val="D56A17"/>
                </a:solidFill>
              </a:rPr>
              <a:t> y </a:t>
            </a:r>
            <a:r>
              <a:rPr lang="en-US" sz="1000" dirty="0" err="1">
                <a:solidFill>
                  <a:srgbClr val="D56A17"/>
                </a:solidFill>
              </a:rPr>
              <a:t>arte</a:t>
            </a:r>
            <a:r>
              <a:rPr lang="en-US" sz="1000" dirty="0">
                <a:solidFill>
                  <a:srgbClr val="D56A17"/>
                </a:solidFill>
              </a:rPr>
              <a:t>. Sin embargo, la </a:t>
            </a:r>
            <a:r>
              <a:rPr lang="en-US" sz="1000" dirty="0" err="1">
                <a:solidFill>
                  <a:srgbClr val="D56A17"/>
                </a:solidFill>
              </a:rPr>
              <a:t>compañía</a:t>
            </a:r>
            <a:r>
              <a:rPr lang="en-US" sz="1000" dirty="0">
                <a:solidFill>
                  <a:srgbClr val="D56A17"/>
                </a:solidFill>
              </a:rPr>
              <a:t> dice que </a:t>
            </a:r>
            <a:r>
              <a:rPr lang="en-US" sz="1000" dirty="0" err="1">
                <a:solidFill>
                  <a:srgbClr val="D56A17"/>
                </a:solidFill>
              </a:rPr>
              <a:t>espera</a:t>
            </a:r>
            <a:r>
              <a:rPr lang="en-US" sz="1000" dirty="0">
                <a:solidFill>
                  <a:srgbClr val="D56A17"/>
                </a:solidFill>
              </a:rPr>
              <a:t> </a:t>
            </a:r>
            <a:r>
              <a:rPr lang="en-US" sz="1000" dirty="0" err="1">
                <a:solidFill>
                  <a:srgbClr val="D56A17"/>
                </a:solidFill>
              </a:rPr>
              <a:t>expandir</a:t>
            </a:r>
            <a:r>
              <a:rPr lang="en-US" sz="1000" dirty="0">
                <a:solidFill>
                  <a:srgbClr val="D56A17"/>
                </a:solidFill>
              </a:rPr>
              <a:t> sus </a:t>
            </a:r>
            <a:r>
              <a:rPr lang="en-US" sz="1000" dirty="0" err="1">
                <a:solidFill>
                  <a:srgbClr val="D56A17"/>
                </a:solidFill>
              </a:rPr>
              <a:t>políticas</a:t>
            </a:r>
            <a:r>
              <a:rPr lang="en-US" sz="1000" dirty="0">
                <a:solidFill>
                  <a:srgbClr val="D56A17"/>
                </a:solidFill>
              </a:rPr>
              <a:t> y </a:t>
            </a:r>
            <a:r>
              <a:rPr lang="en-US" sz="1000" dirty="0" err="1">
                <a:solidFill>
                  <a:srgbClr val="D56A17"/>
                </a:solidFill>
              </a:rPr>
              <a:t>herramientas</a:t>
            </a:r>
            <a:r>
              <a:rPr lang="en-US" sz="1000" dirty="0">
                <a:solidFill>
                  <a:srgbClr val="D56A17"/>
                </a:solidFill>
              </a:rPr>
              <a:t> </a:t>
            </a:r>
            <a:r>
              <a:rPr lang="en-US" sz="1000" dirty="0" err="1">
                <a:solidFill>
                  <a:srgbClr val="D56A17"/>
                </a:solidFill>
              </a:rPr>
              <a:t>en</a:t>
            </a:r>
            <a:r>
              <a:rPr lang="en-US" sz="1000" dirty="0">
                <a:solidFill>
                  <a:srgbClr val="D56A17"/>
                </a:solidFill>
              </a:rPr>
              <a:t> el </a:t>
            </a:r>
            <a:r>
              <a:rPr lang="en-US" sz="1000" dirty="0" err="1">
                <a:solidFill>
                  <a:srgbClr val="D56A17"/>
                </a:solidFill>
              </a:rPr>
              <a:t>futuro</a:t>
            </a:r>
            <a:r>
              <a:rPr lang="en-US" sz="1000" dirty="0">
                <a:solidFill>
                  <a:srgbClr val="D56A17"/>
                </a:solidFill>
              </a:rPr>
              <a:t> para </a:t>
            </a:r>
            <a:r>
              <a:rPr lang="en-US" sz="1000" dirty="0" err="1">
                <a:solidFill>
                  <a:srgbClr val="D56A17"/>
                </a:solidFill>
              </a:rPr>
              <a:t>permitir</a:t>
            </a:r>
            <a:r>
              <a:rPr lang="en-US" sz="1000" dirty="0">
                <a:solidFill>
                  <a:srgbClr val="D56A17"/>
                </a:solidFill>
              </a:rPr>
              <a:t> </a:t>
            </a:r>
            <a:r>
              <a:rPr lang="en-US" sz="1000" dirty="0" err="1">
                <a:solidFill>
                  <a:srgbClr val="D56A17"/>
                </a:solidFill>
              </a:rPr>
              <a:t>más</a:t>
            </a:r>
            <a:r>
              <a:rPr lang="en-US" sz="1000" dirty="0">
                <a:solidFill>
                  <a:srgbClr val="D56A17"/>
                </a:solidFill>
              </a:rPr>
              <a:t> </a:t>
            </a:r>
            <a:r>
              <a:rPr lang="en-US" sz="1000" dirty="0" err="1">
                <a:solidFill>
                  <a:srgbClr val="D56A17"/>
                </a:solidFill>
              </a:rPr>
              <a:t>categorías</a:t>
            </a:r>
            <a:r>
              <a:rPr lang="en-US" sz="1000" dirty="0">
                <a:solidFill>
                  <a:srgbClr val="D56A17"/>
                </a:solidFill>
              </a:rPr>
              <a:t> </a:t>
            </a:r>
            <a:r>
              <a:rPr lang="en-US" sz="1000" dirty="0" err="1">
                <a:solidFill>
                  <a:srgbClr val="D56A17"/>
                </a:solidFill>
              </a:rPr>
              <a:t>después</a:t>
            </a:r>
            <a:r>
              <a:rPr lang="en-US" sz="1000" dirty="0">
                <a:solidFill>
                  <a:srgbClr val="D56A17"/>
                </a:solidFill>
              </a:rPr>
              <a:t> de </a:t>
            </a:r>
            <a:r>
              <a:rPr lang="en-US" sz="1000" dirty="0" err="1">
                <a:solidFill>
                  <a:srgbClr val="D56A17"/>
                </a:solidFill>
              </a:rPr>
              <a:t>recopilar</a:t>
            </a:r>
            <a:r>
              <a:rPr lang="en-US" sz="1000" dirty="0">
                <a:solidFill>
                  <a:srgbClr val="D56A17"/>
                </a:solidFill>
              </a:rPr>
              <a:t> </a:t>
            </a:r>
            <a:r>
              <a:rPr lang="en-US" sz="1000" dirty="0" err="1">
                <a:solidFill>
                  <a:srgbClr val="D56A17"/>
                </a:solidFill>
              </a:rPr>
              <a:t>comentarios</a:t>
            </a:r>
            <a:r>
              <a:rPr lang="en-US" sz="1000" dirty="0">
                <a:solidFill>
                  <a:srgbClr val="D56A17"/>
                </a:solidFill>
              </a:rPr>
              <a:t> de la </a:t>
            </a:r>
            <a:r>
              <a:rPr lang="en-US" sz="1000" dirty="0" err="1">
                <a:solidFill>
                  <a:srgbClr val="D56A17"/>
                </a:solidFill>
              </a:rPr>
              <a:t>comunidad</a:t>
            </a:r>
            <a:r>
              <a:rPr lang="en-US" sz="1000" dirty="0">
                <a:solidFill>
                  <a:srgbClr val="D56A17"/>
                </a:solidFill>
              </a:rPr>
              <a:t> con la </a:t>
            </a:r>
            <a:r>
              <a:rPr lang="en-US" sz="1000" dirty="0" err="1">
                <a:solidFill>
                  <a:srgbClr val="D56A17"/>
                </a:solidFill>
              </a:rPr>
              <a:t>cosecha</a:t>
            </a:r>
            <a:r>
              <a:rPr lang="en-US" sz="1000" dirty="0">
                <a:solidFill>
                  <a:srgbClr val="D56A17"/>
                </a:solidFill>
              </a:rPr>
              <a:t> actual de NFT.</a:t>
            </a:r>
            <a:br>
              <a:rPr lang="en-US" sz="1000" dirty="0">
                <a:solidFill>
                  <a:srgbClr val="D56A17"/>
                </a:solidFill>
              </a:rPr>
            </a:br>
            <a:endParaRPr lang="en-US" sz="1000" dirty="0"/>
          </a:p>
        </p:txBody>
      </p:sp>
      <p:sp>
        <p:nvSpPr>
          <p:cNvPr id="3" name="Marcador de texto 2">
            <a:extLst>
              <a:ext uri="{FF2B5EF4-FFF2-40B4-BE49-F238E27FC236}">
                <a16:creationId xmlns:a16="http://schemas.microsoft.com/office/drawing/2014/main" id="{3394A3E7-24C1-4B76-B1FF-16F50E5538F2}"/>
              </a:ext>
            </a:extLst>
          </p:cNvPr>
          <p:cNvSpPr>
            <a:spLocks noGrp="1"/>
          </p:cNvSpPr>
          <p:nvPr>
            <p:ph type="body" idx="1"/>
          </p:nvPr>
        </p:nvSpPr>
        <p:spPr>
          <a:xfrm>
            <a:off x="861789" y="4334933"/>
            <a:ext cx="3382831" cy="1185333"/>
          </a:xfrm>
        </p:spPr>
        <p:txBody>
          <a:bodyPr vert="horz" lIns="91440" tIns="45720" rIns="91440" bIns="45720" rtlCol="0" anchor="t">
            <a:normAutofit/>
          </a:bodyPr>
          <a:lstStyle/>
          <a:p>
            <a:pPr algn="just">
              <a:lnSpc>
                <a:spcPct val="100000"/>
              </a:lnSpc>
            </a:pPr>
            <a:r>
              <a:rPr lang="en-US" dirty="0" err="1"/>
              <a:t>coleccionables</a:t>
            </a:r>
            <a:r>
              <a:rPr lang="en-US" dirty="0"/>
              <a:t> </a:t>
            </a:r>
            <a:r>
              <a:rPr lang="en-US" dirty="0" err="1"/>
              <a:t>digitales</a:t>
            </a:r>
            <a:r>
              <a:rPr lang="en-US" dirty="0"/>
              <a:t> </a:t>
            </a:r>
            <a:r>
              <a:rPr lang="en-US" dirty="0" err="1"/>
              <a:t>están</a:t>
            </a:r>
            <a:r>
              <a:rPr lang="en-US" dirty="0"/>
              <a:t> </a:t>
            </a:r>
            <a:r>
              <a:rPr lang="en-US" dirty="0" err="1"/>
              <a:t>disponibles</a:t>
            </a:r>
            <a:r>
              <a:rPr lang="en-US" dirty="0"/>
              <a:t> junto con los </a:t>
            </a:r>
            <a:r>
              <a:rPr lang="en-US" dirty="0" err="1"/>
              <a:t>físicos</a:t>
            </a:r>
            <a:r>
              <a:rPr lang="en-US" dirty="0"/>
              <a:t> </a:t>
            </a:r>
          </a:p>
        </p:txBody>
      </p:sp>
      <p:sp>
        <p:nvSpPr>
          <p:cNvPr id="12" name="Rectangle 11">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nterfaz de usuario gráfica&#10;&#10;Descripción generada automáticamente">
            <a:extLst>
              <a:ext uri="{FF2B5EF4-FFF2-40B4-BE49-F238E27FC236}">
                <a16:creationId xmlns:a16="http://schemas.microsoft.com/office/drawing/2014/main" id="{878CF097-66F0-4316-9C8A-D217DBE9D4F7}"/>
              </a:ext>
            </a:extLst>
          </p:cNvPr>
          <p:cNvPicPr>
            <a:picLocks noChangeAspect="1"/>
          </p:cNvPicPr>
          <p:nvPr/>
        </p:nvPicPr>
        <p:blipFill>
          <a:blip r:embed="rId3"/>
          <a:stretch>
            <a:fillRect/>
          </a:stretch>
        </p:blipFill>
        <p:spPr>
          <a:xfrm>
            <a:off x="5324315" y="1747883"/>
            <a:ext cx="6197668" cy="3362233"/>
          </a:xfrm>
          <a:prstGeom prst="rect">
            <a:avLst/>
          </a:prstGeom>
        </p:spPr>
      </p:pic>
    </p:spTree>
    <p:extLst>
      <p:ext uri="{BB962C8B-B14F-4D97-AF65-F5344CB8AC3E}">
        <p14:creationId xmlns:p14="http://schemas.microsoft.com/office/powerpoint/2010/main" val="839526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23554" name="Picture 2" descr="eBay se convierte en el primer gran marketplace en vender NFT">
            <a:extLst>
              <a:ext uri="{FF2B5EF4-FFF2-40B4-BE49-F238E27FC236}">
                <a16:creationId xmlns:a16="http://schemas.microsoft.com/office/drawing/2014/main" id="{44C1903C-94D8-42F7-B6B7-E8660BE478B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4401" b="1849"/>
          <a:stretch/>
        </p:blipFill>
        <p:spPr bwMode="auto">
          <a:xfrm>
            <a:off x="20" y="-168666"/>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68850FE-91E4-4160-9A43-D4BC69821DC7}"/>
              </a:ext>
            </a:extLst>
          </p:cNvPr>
          <p:cNvSpPr>
            <a:spLocks noGrp="1"/>
          </p:cNvSpPr>
          <p:nvPr>
            <p:ph type="title"/>
          </p:nvPr>
        </p:nvSpPr>
        <p:spPr>
          <a:xfrm>
            <a:off x="1370693" y="937550"/>
            <a:ext cx="9440034" cy="2660792"/>
          </a:xfrm>
        </p:spPr>
        <p:txBody>
          <a:bodyPr vert="horz" lIns="91440" tIns="45720" rIns="91440" bIns="45720" rtlCol="0" anchor="b">
            <a:normAutofit fontScale="90000"/>
          </a:bodyPr>
          <a:lstStyle/>
          <a:p>
            <a:r>
              <a:rPr lang="es-ES" sz="4400" b="1" i="0" dirty="0">
                <a:solidFill>
                  <a:schemeClr val="accent4">
                    <a:lumMod val="60000"/>
                    <a:lumOff val="40000"/>
                  </a:schemeClr>
                </a:solidFill>
                <a:effectLst/>
                <a:latin typeface="Montserrat"/>
              </a:rPr>
              <a:t>eBay se convierte en el primer gran </a:t>
            </a:r>
            <a:r>
              <a:rPr lang="es-ES" sz="4400" b="1" i="0" dirty="0" err="1">
                <a:solidFill>
                  <a:schemeClr val="accent4">
                    <a:lumMod val="60000"/>
                    <a:lumOff val="40000"/>
                  </a:schemeClr>
                </a:solidFill>
                <a:effectLst/>
                <a:latin typeface="Montserrat"/>
              </a:rPr>
              <a:t>marketplace</a:t>
            </a:r>
            <a:r>
              <a:rPr lang="es-ES" sz="4400" b="1" i="0" dirty="0">
                <a:solidFill>
                  <a:schemeClr val="accent4">
                    <a:lumMod val="60000"/>
                    <a:lumOff val="40000"/>
                  </a:schemeClr>
                </a:solidFill>
                <a:effectLst/>
                <a:latin typeface="Montserrat"/>
              </a:rPr>
              <a:t> en vender NFT</a:t>
            </a:r>
            <a:br>
              <a:rPr lang="es-ES" sz="2800" b="1" i="0" dirty="0">
                <a:solidFill>
                  <a:srgbClr val="161616"/>
                </a:solidFill>
                <a:effectLst/>
                <a:latin typeface="Montserrat"/>
              </a:rPr>
            </a:br>
            <a:endParaRPr lang="en-US" sz="5400" dirty="0"/>
          </a:p>
        </p:txBody>
      </p:sp>
      <p:sp>
        <p:nvSpPr>
          <p:cNvPr id="3" name="Marcador de texto 2">
            <a:extLst>
              <a:ext uri="{FF2B5EF4-FFF2-40B4-BE49-F238E27FC236}">
                <a16:creationId xmlns:a16="http://schemas.microsoft.com/office/drawing/2014/main" id="{28BA2E8A-9AF3-4FC1-908A-533D55B4A522}"/>
              </a:ext>
            </a:extLst>
          </p:cNvPr>
          <p:cNvSpPr>
            <a:spLocks noGrp="1"/>
          </p:cNvSpPr>
          <p:nvPr>
            <p:ph type="body" idx="1"/>
          </p:nvPr>
        </p:nvSpPr>
        <p:spPr>
          <a:xfrm>
            <a:off x="1370693" y="3773489"/>
            <a:ext cx="9440034" cy="1049867"/>
          </a:xfrm>
        </p:spPr>
        <p:txBody>
          <a:bodyPr vert="horz" lIns="91440" tIns="45720" rIns="91440" bIns="45720" rtlCol="0" anchor="t">
            <a:normAutofit/>
          </a:bodyPr>
          <a:lstStyle/>
          <a:p>
            <a:endParaRPr lang="en-US"/>
          </a:p>
        </p:txBody>
      </p:sp>
    </p:spTree>
    <p:extLst>
      <p:ext uri="{BB962C8B-B14F-4D97-AF65-F5344CB8AC3E}">
        <p14:creationId xmlns:p14="http://schemas.microsoft.com/office/powerpoint/2010/main" val="2618995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EB9D55-38C8-45B4-BB2D-4FDBBDB08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Freeform: Shape 9">
            <a:extLst>
              <a:ext uri="{FF2B5EF4-FFF2-40B4-BE49-F238E27FC236}">
                <a16:creationId xmlns:a16="http://schemas.microsoft.com/office/drawing/2014/main" id="{FC9D8739-6DD6-46F0-9401-BC8931A8E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241090"/>
          </a:xfrm>
          <a:custGeom>
            <a:avLst/>
            <a:gdLst>
              <a:gd name="connsiteX0" fmla="*/ 0 w 12192000"/>
              <a:gd name="connsiteY0" fmla="*/ 0 h 4241090"/>
              <a:gd name="connsiteX1" fmla="*/ 12192000 w 12192000"/>
              <a:gd name="connsiteY1" fmla="*/ 0 h 4241090"/>
              <a:gd name="connsiteX2" fmla="*/ 12192000 w 12192000"/>
              <a:gd name="connsiteY2" fmla="*/ 3714884 h 4241090"/>
              <a:gd name="connsiteX3" fmla="*/ 11707453 w 12192000"/>
              <a:gd name="connsiteY3" fmla="*/ 3799912 h 4241090"/>
              <a:gd name="connsiteX4" fmla="*/ 6090444 w 12192000"/>
              <a:gd name="connsiteY4" fmla="*/ 4241090 h 4241090"/>
              <a:gd name="connsiteX5" fmla="*/ 473435 w 12192000"/>
              <a:gd name="connsiteY5" fmla="*/ 3799912 h 4241090"/>
              <a:gd name="connsiteX6" fmla="*/ 0 w 12192000"/>
              <a:gd name="connsiteY6" fmla="*/ 3716834 h 42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241090">
                <a:moveTo>
                  <a:pt x="0" y="0"/>
                </a:moveTo>
                <a:lnTo>
                  <a:pt x="12192000" y="0"/>
                </a:lnTo>
                <a:lnTo>
                  <a:pt x="12192000" y="3714884"/>
                </a:lnTo>
                <a:lnTo>
                  <a:pt x="11707453" y="3799912"/>
                </a:lnTo>
                <a:cubicBezTo>
                  <a:pt x="9955980" y="4085326"/>
                  <a:pt x="8064085" y="4241090"/>
                  <a:pt x="6090444" y="4241090"/>
                </a:cubicBezTo>
                <a:cubicBezTo>
                  <a:pt x="4116804" y="4241090"/>
                  <a:pt x="2224908" y="4085326"/>
                  <a:pt x="473435" y="3799912"/>
                </a:cubicBezTo>
                <a:lnTo>
                  <a:pt x="0" y="3716834"/>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5B8D747A-B40E-4C46-9F47-EB6EE9685CCE}"/>
              </a:ext>
            </a:extLst>
          </p:cNvPr>
          <p:cNvSpPr>
            <a:spLocks noGrp="1"/>
          </p:cNvSpPr>
          <p:nvPr>
            <p:ph type="title"/>
          </p:nvPr>
        </p:nvSpPr>
        <p:spPr>
          <a:xfrm>
            <a:off x="1370013" y="564814"/>
            <a:ext cx="9440862" cy="2376966"/>
          </a:xfrm>
          <a:effectLst/>
        </p:spPr>
        <p:txBody>
          <a:bodyPr vert="horz" lIns="91440" tIns="45720" rIns="91440" bIns="45720" rtlCol="0" anchor="b">
            <a:normAutofit/>
          </a:bodyPr>
          <a:lstStyle/>
          <a:p>
            <a:pPr>
              <a:lnSpc>
                <a:spcPct val="90000"/>
              </a:lnSpc>
            </a:pPr>
            <a:r>
              <a:rPr lang="en-US" sz="4700" b="1" dirty="0">
                <a:solidFill>
                  <a:srgbClr val="66FF33"/>
                </a:solidFill>
              </a:rPr>
              <a:t>II. ¿a </a:t>
            </a:r>
            <a:r>
              <a:rPr lang="en-US" sz="4700" b="1" dirty="0" err="1">
                <a:solidFill>
                  <a:srgbClr val="66FF33"/>
                </a:solidFill>
              </a:rPr>
              <a:t>qué</a:t>
            </a:r>
            <a:r>
              <a:rPr lang="en-US" sz="4700" b="1" dirty="0">
                <a:solidFill>
                  <a:srgbClr val="66FF33"/>
                </a:solidFill>
              </a:rPr>
              <a:t> se </a:t>
            </a:r>
            <a:r>
              <a:rPr lang="en-US" sz="4700" b="1" dirty="0" err="1">
                <a:solidFill>
                  <a:srgbClr val="66FF33"/>
                </a:solidFill>
              </a:rPr>
              <a:t>refieren</a:t>
            </a:r>
            <a:r>
              <a:rPr lang="en-US" sz="4700" b="1" dirty="0">
                <a:solidFill>
                  <a:srgbClr val="66FF33"/>
                </a:solidFill>
              </a:rPr>
              <a:t> </a:t>
            </a:r>
            <a:r>
              <a:rPr lang="en-US" sz="4700" b="1" dirty="0" err="1">
                <a:solidFill>
                  <a:srgbClr val="66FF33"/>
                </a:solidFill>
              </a:rPr>
              <a:t>cuando</a:t>
            </a:r>
            <a:r>
              <a:rPr lang="en-US" sz="4700" b="1" dirty="0">
                <a:solidFill>
                  <a:srgbClr val="66FF33"/>
                </a:solidFill>
              </a:rPr>
              <a:t> </a:t>
            </a:r>
            <a:r>
              <a:rPr lang="en-US" sz="4700" b="1" dirty="0" err="1">
                <a:solidFill>
                  <a:srgbClr val="66FF33"/>
                </a:solidFill>
              </a:rPr>
              <a:t>hablan</a:t>
            </a:r>
            <a:r>
              <a:rPr lang="en-US" sz="4700" b="1" dirty="0">
                <a:solidFill>
                  <a:srgbClr val="66FF33"/>
                </a:solidFill>
              </a:rPr>
              <a:t> de </a:t>
            </a:r>
            <a:r>
              <a:rPr lang="en-US" sz="4700" b="1" dirty="0" err="1">
                <a:solidFill>
                  <a:srgbClr val="66FF33"/>
                </a:solidFill>
              </a:rPr>
              <a:t>tokenizar</a:t>
            </a:r>
            <a:r>
              <a:rPr lang="en-US" sz="4700" b="1" dirty="0">
                <a:solidFill>
                  <a:srgbClr val="66FF33"/>
                </a:solidFill>
              </a:rPr>
              <a:t> </a:t>
            </a:r>
            <a:r>
              <a:rPr lang="en-US" sz="4700" b="1" dirty="0" err="1">
                <a:solidFill>
                  <a:srgbClr val="66FF33"/>
                </a:solidFill>
              </a:rPr>
              <a:t>activos</a:t>
            </a:r>
            <a:r>
              <a:rPr lang="en-US" sz="4700" b="1" dirty="0">
                <a:solidFill>
                  <a:srgbClr val="66FF33"/>
                </a:solidFill>
              </a:rPr>
              <a:t>? </a:t>
            </a:r>
            <a:br>
              <a:rPr lang="en-US" sz="4700" b="1" dirty="0">
                <a:solidFill>
                  <a:srgbClr val="66FF33"/>
                </a:solidFill>
              </a:rPr>
            </a:br>
            <a:endParaRPr lang="en-US" sz="4700" dirty="0">
              <a:solidFill>
                <a:srgbClr val="66FF33"/>
              </a:solidFill>
            </a:endParaRPr>
          </a:p>
        </p:txBody>
      </p:sp>
      <p:pic>
        <p:nvPicPr>
          <p:cNvPr id="3" name="Google Shape;348;p3" descr="Seguridad de criptomonedas : consejos para asegurar tu monedero digital">
            <a:extLst>
              <a:ext uri="{FF2B5EF4-FFF2-40B4-BE49-F238E27FC236}">
                <a16:creationId xmlns:a16="http://schemas.microsoft.com/office/drawing/2014/main" id="{BD191256-B542-48C7-93E1-53D57C8EDEBF}"/>
              </a:ext>
            </a:extLst>
          </p:cNvPr>
          <p:cNvPicPr preferRelativeResize="0"/>
          <p:nvPr/>
        </p:nvPicPr>
        <p:blipFill rotWithShape="1">
          <a:blip r:embed="rId3"/>
          <a:srcRect t="8011" r="1" b="8954"/>
          <a:stretch/>
        </p:blipFill>
        <p:spPr>
          <a:xfrm>
            <a:off x="4435531" y="4548147"/>
            <a:ext cx="3320937" cy="1510747"/>
          </a:xfrm>
          <a:prstGeom prst="rect">
            <a:avLst/>
          </a:prstGeom>
          <a:noFill/>
        </p:spPr>
      </p:pic>
    </p:spTree>
    <p:extLst>
      <p:ext uri="{BB962C8B-B14F-4D97-AF65-F5344CB8AC3E}">
        <p14:creationId xmlns:p14="http://schemas.microsoft.com/office/powerpoint/2010/main" val="1682590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0D73C90-0FC2-44C4-A313-9EAC179CE306}"/>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spcAft>
                <a:spcPts val="800"/>
              </a:spcAft>
            </a:pPr>
            <a:r>
              <a:rPr lang="en-US" sz="4200" b="1" dirty="0">
                <a:solidFill>
                  <a:srgbClr val="66FF33"/>
                </a:solidFill>
              </a:rPr>
              <a:t>INDUSTRIA 4.0</a:t>
            </a:r>
            <a:br>
              <a:rPr lang="en-US" sz="4200" b="1" dirty="0"/>
            </a:br>
            <a:endParaRPr lang="en-US" sz="4200" b="1" dirty="0"/>
          </a:p>
        </p:txBody>
      </p:sp>
      <p:sp>
        <p:nvSpPr>
          <p:cNvPr id="3" name="Marcador de texto 2">
            <a:extLst>
              <a:ext uri="{FF2B5EF4-FFF2-40B4-BE49-F238E27FC236}">
                <a16:creationId xmlns:a16="http://schemas.microsoft.com/office/drawing/2014/main" id="{3E5DD3B5-042D-46FE-BDDA-3D560C96E88C}"/>
              </a:ext>
            </a:extLst>
          </p:cNvPr>
          <p:cNvSpPr>
            <a:spLocks noGrp="1"/>
          </p:cNvSpPr>
          <p:nvPr>
            <p:ph type="body" idx="1"/>
          </p:nvPr>
        </p:nvSpPr>
        <p:spPr>
          <a:xfrm>
            <a:off x="861789" y="4334933"/>
            <a:ext cx="3382831" cy="1185333"/>
          </a:xfrm>
        </p:spPr>
        <p:txBody>
          <a:bodyPr vert="horz" lIns="91440" tIns="45720" rIns="91440" bIns="45720" rtlCol="0" anchor="t">
            <a:normAutofit/>
          </a:bodyPr>
          <a:lstStyle/>
          <a:p>
            <a:pPr algn="l"/>
            <a:r>
              <a:rPr lang="en-US" dirty="0">
                <a:solidFill>
                  <a:srgbClr val="66FF33"/>
                </a:solidFill>
              </a:rPr>
              <a:t>IoT</a:t>
            </a:r>
          </a:p>
        </p:txBody>
      </p:sp>
      <p:sp>
        <p:nvSpPr>
          <p:cNvPr id="141" name="Rectangle 140">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jab_advertising">
            <a:extLst>
              <a:ext uri="{FF2B5EF4-FFF2-40B4-BE49-F238E27FC236}">
                <a16:creationId xmlns:a16="http://schemas.microsoft.com/office/drawing/2014/main" id="{EBF94617-50DC-4BC0-8992-BD5FD06C83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24315" y="1050645"/>
            <a:ext cx="6197668" cy="475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266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CuadroTexto"/>
          <p:cNvSpPr txBox="1"/>
          <p:nvPr/>
        </p:nvSpPr>
        <p:spPr>
          <a:xfrm>
            <a:off x="0" y="0"/>
            <a:ext cx="12192000" cy="6858000"/>
          </a:xfrm>
          <a:prstGeom prst="rect">
            <a:avLst/>
          </a:prstGeom>
          <a:solidFill>
            <a:schemeClr val="bg1"/>
          </a:solidFill>
          <a:ln w="28575">
            <a:solidFill>
              <a:srgbClr val="800000"/>
            </a:solidFill>
          </a:ln>
        </p:spPr>
        <p:txBody>
          <a:bodyPr vert="horz" wrap="square" lIns="144000" tIns="47004" rIns="94008" bIns="47004" rtlCol="0" anchor="ctr">
            <a:noAutofit/>
          </a:bodyPr>
          <a:lstStyle/>
          <a:p>
            <a:pPr algn="ctr"/>
            <a:endParaRPr lang="es-ES" sz="2000" dirty="0">
              <a:solidFill>
                <a:schemeClr val="tx1">
                  <a:lumMod val="75000"/>
                  <a:lumOff val="25000"/>
                </a:schemeClr>
              </a:solidFill>
              <a:latin typeface="Arial" pitchFamily="34" charset="0"/>
              <a:cs typeface="Arial" pitchFamily="34" charset="0"/>
            </a:endParaRPr>
          </a:p>
        </p:txBody>
      </p:sp>
      <p:sp>
        <p:nvSpPr>
          <p:cNvPr id="5122" name="Rectangle 1"/>
          <p:cNvSpPr>
            <a:spLocks/>
          </p:cNvSpPr>
          <p:nvPr/>
        </p:nvSpPr>
        <p:spPr bwMode="auto">
          <a:xfrm>
            <a:off x="10009188" y="6559550"/>
            <a:ext cx="2730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spAutoFit/>
          </a:bodyPr>
          <a:lstStyle>
            <a:lvl1pPr>
              <a:defRPr>
                <a:solidFill>
                  <a:srgbClr val="535353"/>
                </a:solidFill>
                <a:latin typeface="Arial" panose="020B0604020202020204" pitchFamily="34" charset="0"/>
                <a:cs typeface="Arial" panose="020B0604020202020204" pitchFamily="34" charset="0"/>
                <a:sym typeface="Arial" panose="020B0604020202020204" pitchFamily="34" charset="0"/>
              </a:defRPr>
            </a:lvl1pPr>
            <a:lvl2pPr marL="37931725" indent="-37474525">
              <a:defRPr>
                <a:solidFill>
                  <a:srgbClr val="535353"/>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535353"/>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535353"/>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535353"/>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535353"/>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535353"/>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535353"/>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535353"/>
                </a:solidFill>
                <a:latin typeface="Arial" panose="020B0604020202020204" pitchFamily="34" charset="0"/>
                <a:cs typeface="Arial" panose="020B0604020202020204" pitchFamily="34" charset="0"/>
                <a:sym typeface="Arial" panose="020B0604020202020204" pitchFamily="34" charset="0"/>
              </a:defRPr>
            </a:lvl9pPr>
          </a:lstStyle>
          <a:p>
            <a:pPr algn="r" eaLnBrk="1"/>
            <a:fld id="{5E1FEF3E-DB95-4D5A-BD37-7965442EB706}" type="slidenum">
              <a:rPr lang="es-ES_tradnl" altLang="es-ES" sz="1200">
                <a:solidFill>
                  <a:srgbClr val="FFFFFF"/>
                </a:solidFill>
              </a:rPr>
              <a:pPr algn="r" eaLnBrk="1"/>
              <a:t>14</a:t>
            </a:fld>
            <a:endParaRPr lang="es-ES_tradnl" altLang="es-ES">
              <a:solidFill>
                <a:srgbClr val="000000"/>
              </a:solidFill>
            </a:endParaRPr>
          </a:p>
        </p:txBody>
      </p:sp>
      <p:pic>
        <p:nvPicPr>
          <p:cNvPr id="2050" name="Picture 2" descr="https://cdn-images-1.medium.com/max/1600/1*MfmiLNVnINBHtoPEEUP_B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982" y="1556792"/>
            <a:ext cx="8543256" cy="395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7894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677C579-6EA2-4B95-98FB-E12E93D0BC25}"/>
              </a:ext>
            </a:extLst>
          </p:cNvPr>
          <p:cNvSpPr>
            <a:spLocks noGrp="1"/>
          </p:cNvSpPr>
          <p:nvPr>
            <p:ph idx="1"/>
          </p:nvPr>
        </p:nvSpPr>
        <p:spPr>
          <a:xfrm>
            <a:off x="258331" y="693198"/>
            <a:ext cx="11054493" cy="5471603"/>
          </a:xfrm>
        </p:spPr>
        <p:txBody>
          <a:bodyPr>
            <a:noAutofit/>
          </a:bodyPr>
          <a:lstStyle/>
          <a:p>
            <a:pPr algn="just"/>
            <a:r>
              <a:rPr lang="es-ES" sz="1800" dirty="0">
                <a:highlight>
                  <a:srgbClr val="174CD6"/>
                </a:highlight>
                <a:latin typeface="Bookman Old Style" panose="02050604050505020204" pitchFamily="18" charset="0"/>
              </a:rPr>
              <a:t>El conjunto de datos data es grabado en el propio activo o token y este permanecerá inalterado para siempre.</a:t>
            </a:r>
          </a:p>
          <a:p>
            <a:pPr algn="just"/>
            <a:endParaRPr lang="es-ES" sz="1800" dirty="0">
              <a:highlight>
                <a:srgbClr val="174CD6"/>
              </a:highlight>
              <a:latin typeface="Bookman Old Style" panose="02050604050505020204" pitchFamily="18" charset="0"/>
            </a:endParaRPr>
          </a:p>
          <a:p>
            <a:pPr algn="just"/>
            <a:r>
              <a:rPr lang="es-ES" sz="1800" dirty="0">
                <a:highlight>
                  <a:srgbClr val="174CD6"/>
                </a:highlight>
                <a:latin typeface="Bookman Old Style" panose="02050604050505020204" pitchFamily="18" charset="0"/>
              </a:rPr>
              <a:t>Generalmente introduciremos en este conjunto campos que sean propios del objeto y que no deban ser actualizados nunca, por ejemplo un número de serie de un automóvil, o el número de plazas para las que está homologado. Los metadatos se pueden agregar a cualquier operación de actualización o transferencia del activo, así como a su creación.</a:t>
            </a:r>
          </a:p>
          <a:p>
            <a:pPr algn="just"/>
            <a:endParaRPr lang="es-ES" sz="1800" dirty="0">
              <a:highlight>
                <a:srgbClr val="174CD6"/>
              </a:highlight>
              <a:latin typeface="Bookman Old Style" panose="02050604050505020204" pitchFamily="18" charset="0"/>
            </a:endParaRPr>
          </a:p>
          <a:p>
            <a:pPr algn="just"/>
            <a:r>
              <a:rPr lang="es-ES" sz="1800" dirty="0">
                <a:highlight>
                  <a:srgbClr val="174CD6"/>
                </a:highlight>
                <a:latin typeface="Bookman Old Style" panose="02050604050505020204" pitchFamily="18" charset="0"/>
              </a:rPr>
              <a:t>Son almacenados aparte, en el libro mayor del activo, y formarán parte de su histórico.</a:t>
            </a:r>
          </a:p>
          <a:p>
            <a:pPr algn="just"/>
            <a:endParaRPr lang="es-ES" sz="1800" dirty="0">
              <a:highlight>
                <a:srgbClr val="174CD6"/>
              </a:highlight>
              <a:latin typeface="Bookman Old Style" panose="02050604050505020204" pitchFamily="18" charset="0"/>
            </a:endParaRPr>
          </a:p>
          <a:p>
            <a:pPr algn="just"/>
            <a:r>
              <a:rPr lang="es-ES" sz="1800" dirty="0">
                <a:highlight>
                  <a:srgbClr val="174CD6"/>
                </a:highlight>
                <a:latin typeface="Bookman Old Style" panose="02050604050505020204" pitchFamily="18" charset="0"/>
              </a:rPr>
              <a:t>Los metadatos aportados opcionalmente en la creación del activo, son almacenados como una operación de tipo CREATE, siendo esta la primera que figurará en su libro mayor.</a:t>
            </a:r>
          </a:p>
          <a:p>
            <a:pPr algn="just"/>
            <a:endParaRPr lang="es-ES" sz="1800" dirty="0">
              <a:highlight>
                <a:srgbClr val="174CD6"/>
              </a:highlight>
              <a:latin typeface="Bookman Old Style" panose="02050604050505020204" pitchFamily="18" charset="0"/>
            </a:endParaRPr>
          </a:p>
          <a:p>
            <a:pPr algn="just"/>
            <a:r>
              <a:rPr lang="es-ES" sz="1800" dirty="0">
                <a:highlight>
                  <a:srgbClr val="174CD6"/>
                </a:highlight>
                <a:latin typeface="Bookman Old Style" panose="02050604050505020204" pitchFamily="18" charset="0"/>
              </a:rPr>
              <a:t>A continuación se podrán ir actualizando o escribiendo nuevos metadatos en sucesivas operaciones de tipo UPDATE o TRANSFER. </a:t>
            </a:r>
            <a:r>
              <a:rPr lang="es-ES" sz="1800" dirty="0">
                <a:solidFill>
                  <a:srgbClr val="FF9933"/>
                </a:solidFill>
                <a:highlight>
                  <a:srgbClr val="174CD6"/>
                </a:highlight>
                <a:latin typeface="Bookman Old Style" panose="02050604050505020204" pitchFamily="18" charset="0"/>
              </a:rPr>
              <a:t>https://bcf-api-v2.blockchainfue.com/doc/api</a:t>
            </a:r>
          </a:p>
        </p:txBody>
      </p:sp>
    </p:spTree>
    <p:extLst>
      <p:ext uri="{BB962C8B-B14F-4D97-AF65-F5344CB8AC3E}">
        <p14:creationId xmlns:p14="http://schemas.microsoft.com/office/powerpoint/2010/main" val="4256501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45487" y="606828"/>
            <a:ext cx="7886700" cy="1325563"/>
          </a:xfrm>
        </p:spPr>
        <p:txBody>
          <a:bodyPr/>
          <a:lstStyle/>
          <a:p>
            <a:pPr defTabSz="328154">
              <a:spcBef>
                <a:spcPts val="1547"/>
              </a:spcBef>
              <a:defRPr/>
            </a:pPr>
            <a:r>
              <a:rPr lang="es-ES" sz="3375" dirty="0">
                <a:solidFill>
                  <a:srgbClr val="1AFBA5"/>
                </a:solidFill>
              </a:rPr>
              <a:t>BLOCKCHAIN (CADENA DE BLOQUES)</a:t>
            </a:r>
          </a:p>
        </p:txBody>
      </p:sp>
      <p:sp>
        <p:nvSpPr>
          <p:cNvPr id="44035" name="Rectangle 3"/>
          <p:cNvSpPr>
            <a:spLocks noGrp="1" noChangeArrowheads="1"/>
          </p:cNvSpPr>
          <p:nvPr>
            <p:ph type="body" idx="1"/>
          </p:nvPr>
        </p:nvSpPr>
        <p:spPr bwMode="auto">
          <a:xfrm>
            <a:off x="1583413" y="1394659"/>
            <a:ext cx="8210848" cy="33207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4294" tIns="32147" rIns="64294" bIns="32147" numCol="1" rtlCol="0" anchor="t" anchorCtr="0" compatLnSpc="1">
            <a:prstTxWarp prst="textNoShape">
              <a:avLst/>
            </a:prstTxWarp>
            <a:normAutofit fontScale="92500"/>
          </a:bodyPr>
          <a:lstStyle/>
          <a:p>
            <a:pPr marL="302483" indent="-302483" defTabSz="397357">
              <a:spcBef>
                <a:spcPts val="1898"/>
              </a:spcBef>
              <a:buClr>
                <a:srgbClr val="1AFBA5"/>
              </a:buClr>
            </a:pPr>
            <a:r>
              <a:rPr lang="es-ES" altLang="es-ES" sz="2250" dirty="0">
                <a:latin typeface="Bookman Old Style" panose="02050604050505020204" pitchFamily="18" charset="0"/>
              </a:rPr>
              <a:t>Para garantizar que una transacción es válida es necesario mantener la HISTORIA de las transacciones </a:t>
            </a:r>
          </a:p>
          <a:p>
            <a:pPr marL="302483" indent="-302483" defTabSz="397357">
              <a:spcBef>
                <a:spcPts val="1898"/>
              </a:spcBef>
              <a:buClr>
                <a:srgbClr val="1AFBA5"/>
              </a:buClr>
            </a:pPr>
            <a:r>
              <a:rPr lang="es-ES" altLang="es-ES" sz="2250" dirty="0">
                <a:latin typeface="Bookman Old Style" panose="02050604050505020204" pitchFamily="18" charset="0"/>
              </a:rPr>
              <a:t>Se agrupan en </a:t>
            </a:r>
            <a:r>
              <a:rPr lang="es-ES" altLang="es-ES" sz="2250" b="1" dirty="0">
                <a:latin typeface="Bookman Old Style" panose="02050604050505020204" pitchFamily="18" charset="0"/>
                <a:sym typeface="Avenir Next" charset="0"/>
              </a:rPr>
              <a:t>bloques </a:t>
            </a:r>
            <a:r>
              <a:rPr lang="es-ES" altLang="es-ES" sz="2250" dirty="0">
                <a:latin typeface="Bookman Old Style" panose="02050604050505020204" pitchFamily="18" charset="0"/>
              </a:rPr>
              <a:t>que se enlazan cronológicamente entre ellos, formando una </a:t>
            </a:r>
            <a:r>
              <a:rPr lang="es-ES" altLang="es-ES" sz="2250" i="1" dirty="0">
                <a:latin typeface="Bookman Old Style" panose="02050604050505020204" pitchFamily="18" charset="0"/>
                <a:sym typeface="Avenir Next Demi Bold" charset="0"/>
              </a:rPr>
              <a:t>cadena de bloques.</a:t>
            </a:r>
          </a:p>
          <a:p>
            <a:pPr marL="302483" indent="-302483" defTabSz="397357">
              <a:spcBef>
                <a:spcPts val="1898"/>
              </a:spcBef>
              <a:buClr>
                <a:srgbClr val="1AFBA5"/>
              </a:buClr>
            </a:pPr>
            <a:r>
              <a:rPr lang="es-ES" altLang="es-ES" sz="2250" dirty="0">
                <a:latin typeface="Bookman Old Style" panose="02050604050505020204" pitchFamily="18" charset="0"/>
              </a:rPr>
              <a:t>Todos los nodos de la red tiene una copia sincronizada de esta historia</a:t>
            </a:r>
          </a:p>
        </p:txBody>
      </p:sp>
      <p:pic>
        <p:nvPicPr>
          <p:cNvPr id="23557" name="Picture 4" descr="a simple blockchai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7663" y="4288995"/>
            <a:ext cx="9142884" cy="205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71824" y="496491"/>
            <a:ext cx="7886700" cy="1325563"/>
          </a:xfrm>
        </p:spPr>
        <p:txBody>
          <a:bodyPr/>
          <a:lstStyle/>
          <a:p>
            <a:pPr defTabSz="328154">
              <a:spcBef>
                <a:spcPts val="1547"/>
              </a:spcBef>
              <a:defRPr/>
            </a:pPr>
            <a:r>
              <a:rPr lang="es-ES" sz="3375" dirty="0">
                <a:solidFill>
                  <a:srgbClr val="1AFBA5"/>
                </a:solidFill>
              </a:rPr>
              <a:t>BLOCKCHAIN (CADENA DE BLOQUES)</a:t>
            </a:r>
          </a:p>
        </p:txBody>
      </p:sp>
      <p:sp>
        <p:nvSpPr>
          <p:cNvPr id="45059" name="Rectangle 3"/>
          <p:cNvSpPr>
            <a:spLocks noGrp="1" noChangeArrowheads="1"/>
          </p:cNvSpPr>
          <p:nvPr>
            <p:ph type="body" idx="1"/>
          </p:nvPr>
        </p:nvSpPr>
        <p:spPr>
          <a:xfrm>
            <a:off x="1809750" y="1530459"/>
            <a:ext cx="8210848" cy="3320728"/>
          </a:xfrm>
        </p:spPr>
        <p:txBody>
          <a:bodyPr/>
          <a:lstStyle/>
          <a:p>
            <a:pPr eaLnBrk="1">
              <a:buClr>
                <a:srgbClr val="1AFBA5"/>
              </a:buClr>
              <a:defRPr/>
            </a:pPr>
            <a:r>
              <a:rPr lang="es-ES" dirty="0">
                <a:solidFill>
                  <a:schemeClr val="tx1"/>
                </a:solidFill>
                <a:ea typeface="+mn-ea"/>
              </a:rPr>
              <a:t>La red de nodos acuerda, mediante un </a:t>
            </a:r>
            <a:r>
              <a:rPr lang="es-ES" dirty="0">
                <a:solidFill>
                  <a:schemeClr val="tx1"/>
                </a:solidFill>
                <a:latin typeface="Avenir Next Demi Bold" charset="0"/>
                <a:ea typeface="+mn-ea"/>
                <a:cs typeface="Avenir Next Demi Bold" charset="0"/>
                <a:sym typeface="Avenir Next Demi Bold" charset="0"/>
              </a:rPr>
              <a:t>algoritmo de consenso distribuido</a:t>
            </a:r>
            <a:r>
              <a:rPr lang="es-ES" dirty="0">
                <a:solidFill>
                  <a:schemeClr val="tx1"/>
                </a:solidFill>
                <a:ea typeface="+mn-ea"/>
              </a:rPr>
              <a:t>, cual es el orden correcto en el que se ejecutan y almacenan las transacciones.</a:t>
            </a:r>
          </a:p>
          <a:p>
            <a:pPr eaLnBrk="1">
              <a:buClr>
                <a:srgbClr val="1AFBA5"/>
              </a:buClr>
              <a:defRPr/>
            </a:pPr>
            <a:r>
              <a:rPr lang="es-ES" dirty="0">
                <a:solidFill>
                  <a:schemeClr val="tx1"/>
                </a:solidFill>
                <a:ea typeface="+mn-ea"/>
              </a:rPr>
              <a:t>Uno nodo propone un bloque, el resto lo valida y se incorpora a la cadena.</a:t>
            </a:r>
          </a:p>
        </p:txBody>
      </p:sp>
      <p:pic>
        <p:nvPicPr>
          <p:cNvPr id="24581" name="Picture 4" descr="a simple blockchai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053608"/>
            <a:ext cx="9142884" cy="205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8EA52F2-DB20-45C4-BC91-04E8137D298D}"/>
              </a:ext>
            </a:extLst>
          </p:cNvPr>
          <p:cNvSpPr>
            <a:spLocks noGrp="1"/>
          </p:cNvSpPr>
          <p:nvPr>
            <p:ph type="title"/>
          </p:nvPr>
        </p:nvSpPr>
        <p:spPr>
          <a:xfrm>
            <a:off x="1370693" y="4406537"/>
            <a:ext cx="9440034" cy="1088336"/>
          </a:xfrm>
        </p:spPr>
        <p:txBody>
          <a:bodyPr vert="horz" lIns="91440" tIns="45720" rIns="91440" bIns="45720" rtlCol="0" anchor="b">
            <a:normAutofit/>
          </a:bodyPr>
          <a:lstStyle/>
          <a:p>
            <a:pPr marL="0" marR="0" lvl="0" indent="0" rtl="0">
              <a:spcBef>
                <a:spcPts val="0"/>
              </a:spcBef>
              <a:spcAft>
                <a:spcPts val="0"/>
              </a:spcAft>
            </a:pPr>
            <a:r>
              <a:rPr lang="en-US" sz="1800" b="1" cap="none" dirty="0">
                <a:solidFill>
                  <a:srgbClr val="66FF33"/>
                </a:solidFill>
                <a:latin typeface="Calibri"/>
                <a:ea typeface="Calibri"/>
                <a:cs typeface="Calibri"/>
                <a:sym typeface="Calibri"/>
              </a:rPr>
              <a:t>WORKSHOP ELRN,  </a:t>
            </a:r>
            <a:r>
              <a:rPr lang="en-US" sz="1800" b="1" i="1" cap="none" dirty="0">
                <a:solidFill>
                  <a:srgbClr val="66FF33"/>
                </a:solidFill>
                <a:latin typeface="Calibri"/>
                <a:ea typeface="Calibri"/>
                <a:cs typeface="Calibri"/>
                <a:sym typeface="Calibri"/>
              </a:rPr>
              <a:t>LAND REGISTRY WITH NEW TECHNOLOGIES</a:t>
            </a:r>
            <a:r>
              <a:rPr lang="en-US" sz="1800" b="1" cap="none" dirty="0">
                <a:solidFill>
                  <a:srgbClr val="66FF33"/>
                </a:solidFill>
                <a:latin typeface="Calibri"/>
                <a:ea typeface="Calibri"/>
                <a:cs typeface="Calibri"/>
                <a:sym typeface="Calibri"/>
              </a:rPr>
              <a:t> </a:t>
            </a:r>
            <a:br>
              <a:rPr lang="en-US" sz="800" dirty="0">
                <a:solidFill>
                  <a:srgbClr val="66FF33"/>
                </a:solidFill>
              </a:rPr>
            </a:br>
            <a:r>
              <a:rPr lang="en-US" sz="1800" b="1" cap="none" dirty="0">
                <a:solidFill>
                  <a:srgbClr val="66FF33"/>
                </a:solidFill>
                <a:latin typeface="Calibri"/>
                <a:ea typeface="Calibri"/>
                <a:cs typeface="Calibri"/>
                <a:sym typeface="Calibri"/>
              </a:rPr>
              <a:t>BRUSSELS, 29</a:t>
            </a:r>
            <a:r>
              <a:rPr lang="en-US" sz="1800" b="1" dirty="0">
                <a:solidFill>
                  <a:srgbClr val="66FF33"/>
                </a:solidFill>
                <a:latin typeface="Calibri"/>
                <a:ea typeface="Calibri"/>
                <a:cs typeface="Calibri"/>
                <a:sym typeface="Calibri"/>
              </a:rPr>
              <a:t>th</a:t>
            </a:r>
            <a:r>
              <a:rPr lang="en-US" sz="1800" b="1" cap="none" dirty="0">
                <a:solidFill>
                  <a:srgbClr val="66FF33"/>
                </a:solidFill>
                <a:latin typeface="Calibri"/>
                <a:ea typeface="Calibri"/>
                <a:cs typeface="Calibri"/>
                <a:sym typeface="Calibri"/>
              </a:rPr>
              <a:t> NOVEMBER 2018</a:t>
            </a:r>
            <a:br>
              <a:rPr lang="en-US" sz="800" dirty="0"/>
            </a:br>
            <a:endParaRPr lang="en-US" sz="1800" dirty="0"/>
          </a:p>
        </p:txBody>
      </p:sp>
      <p:pic>
        <p:nvPicPr>
          <p:cNvPr id="14" name="Picture 13">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5" name="Marcador de contenido 4">
            <a:extLst>
              <a:ext uri="{FF2B5EF4-FFF2-40B4-BE49-F238E27FC236}">
                <a16:creationId xmlns:a16="http://schemas.microsoft.com/office/drawing/2014/main" id="{F92521E0-85F3-4E9D-820D-2504D757E8BB}"/>
              </a:ext>
            </a:extLst>
          </p:cNvPr>
          <p:cNvPicPr>
            <a:picLocks noGrp="1" noChangeAspect="1"/>
          </p:cNvPicPr>
          <p:nvPr>
            <p:ph idx="1"/>
          </p:nvPr>
        </p:nvPicPr>
        <p:blipFill rotWithShape="1">
          <a:blip r:embed="rId4"/>
          <a:srcRect l="16754" r="4172" b="2"/>
          <a:stretch/>
        </p:blipFill>
        <p:spPr>
          <a:xfrm>
            <a:off x="-1" y="-1"/>
            <a:ext cx="6095987" cy="4220682"/>
          </a:xfrm>
          <a:prstGeom prst="rect">
            <a:avLst/>
          </a:prstGeom>
        </p:spPr>
      </p:pic>
      <p:pic>
        <p:nvPicPr>
          <p:cNvPr id="7" name="Imagen 6">
            <a:extLst>
              <a:ext uri="{FF2B5EF4-FFF2-40B4-BE49-F238E27FC236}">
                <a16:creationId xmlns:a16="http://schemas.microsoft.com/office/drawing/2014/main" id="{81EFED46-FEA5-4CAF-BD05-3CE8E1DF26F1}"/>
              </a:ext>
            </a:extLst>
          </p:cNvPr>
          <p:cNvPicPr>
            <a:picLocks noChangeAspect="1"/>
          </p:cNvPicPr>
          <p:nvPr/>
        </p:nvPicPr>
        <p:blipFill rotWithShape="1">
          <a:blip r:embed="rId5"/>
          <a:srcRect l="18256" r="2597" b="-2"/>
          <a:stretch/>
        </p:blipFill>
        <p:spPr>
          <a:xfrm>
            <a:off x="6090710" y="10"/>
            <a:ext cx="6101290" cy="4220671"/>
          </a:xfrm>
          <a:prstGeom prst="rect">
            <a:avLst/>
          </a:prstGeom>
        </p:spPr>
      </p:pic>
    </p:spTree>
    <p:extLst>
      <p:ext uri="{BB962C8B-B14F-4D97-AF65-F5344CB8AC3E}">
        <p14:creationId xmlns:p14="http://schemas.microsoft.com/office/powerpoint/2010/main" val="472067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9423A17-C6C5-43F9-969C-FB50B20BD4BE}"/>
              </a:ext>
            </a:extLst>
          </p:cNvPr>
          <p:cNvPicPr>
            <a:picLocks noChangeAspect="1"/>
          </p:cNvPicPr>
          <p:nvPr/>
        </p:nvPicPr>
        <p:blipFill rotWithShape="1">
          <a:blip r:embed="rId3">
            <a:alphaModFix/>
          </a:blip>
          <a:srcRect/>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ítulo 14">
            <a:extLst>
              <a:ext uri="{FF2B5EF4-FFF2-40B4-BE49-F238E27FC236}">
                <a16:creationId xmlns:a16="http://schemas.microsoft.com/office/drawing/2014/main" id="{7507E714-7C18-427A-9B8C-2DEDD113BCD2}"/>
              </a:ext>
            </a:extLst>
          </p:cNvPr>
          <p:cNvSpPr>
            <a:spLocks noGrp="1"/>
          </p:cNvSpPr>
          <p:nvPr>
            <p:ph type="title"/>
          </p:nvPr>
        </p:nvSpPr>
        <p:spPr>
          <a:xfrm>
            <a:off x="1370693" y="1769540"/>
            <a:ext cx="9440034" cy="1828801"/>
          </a:xfrm>
        </p:spPr>
        <p:txBody>
          <a:bodyPr vert="horz" lIns="91440" tIns="45720" rIns="91440" bIns="45720" rtlCol="0" anchor="b">
            <a:normAutofit/>
          </a:bodyPr>
          <a:lstStyle/>
          <a:p>
            <a:endParaRPr lang="en-US" sz="5400"/>
          </a:p>
        </p:txBody>
      </p:sp>
    </p:spTree>
    <p:extLst>
      <p:ext uri="{BB962C8B-B14F-4D97-AF65-F5344CB8AC3E}">
        <p14:creationId xmlns:p14="http://schemas.microsoft.com/office/powerpoint/2010/main" val="2519962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026" name="Picture 2" descr="Qué son los NFT o token y por qué se venden en millones de dólares?">
            <a:extLst>
              <a:ext uri="{FF2B5EF4-FFF2-40B4-BE49-F238E27FC236}">
                <a16:creationId xmlns:a16="http://schemas.microsoft.com/office/drawing/2014/main" id="{C109AB20-99DA-4965-BBA6-97E80DF8328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2574" b="1055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04B1EE8-ABCC-4719-9610-684F749409C2}"/>
              </a:ext>
            </a:extLst>
          </p:cNvPr>
          <p:cNvSpPr>
            <a:spLocks noGrp="1"/>
          </p:cNvSpPr>
          <p:nvPr>
            <p:ph type="title"/>
          </p:nvPr>
        </p:nvSpPr>
        <p:spPr>
          <a:xfrm>
            <a:off x="1370693" y="1769540"/>
            <a:ext cx="9440034" cy="1828801"/>
          </a:xfrm>
        </p:spPr>
        <p:txBody>
          <a:bodyPr vert="horz" lIns="91440" tIns="45720" rIns="91440" bIns="45720" rtlCol="0" anchor="b">
            <a:normAutofit fontScale="90000"/>
          </a:bodyPr>
          <a:lstStyle/>
          <a:p>
            <a:pPr>
              <a:lnSpc>
                <a:spcPct val="90000"/>
              </a:lnSpc>
            </a:pPr>
            <a:r>
              <a:rPr lang="en-US" sz="4200" b="1" dirty="0">
                <a:solidFill>
                  <a:srgbClr val="66FF33"/>
                </a:solidFill>
              </a:rPr>
              <a:t>I. </a:t>
            </a:r>
            <a:r>
              <a:rPr lang="en-US" sz="4200" b="1" dirty="0" err="1">
                <a:solidFill>
                  <a:srgbClr val="66FF33"/>
                </a:solidFill>
              </a:rPr>
              <a:t>introducción</a:t>
            </a:r>
            <a:r>
              <a:rPr lang="en-US" sz="4200" b="1" dirty="0">
                <a:solidFill>
                  <a:srgbClr val="66FF33"/>
                </a:solidFill>
              </a:rPr>
              <a:t>. ¿</a:t>
            </a:r>
            <a:r>
              <a:rPr lang="en-US" sz="4200" b="1" dirty="0" err="1">
                <a:solidFill>
                  <a:srgbClr val="66FF33"/>
                </a:solidFill>
              </a:rPr>
              <a:t>Qué</a:t>
            </a:r>
            <a:r>
              <a:rPr lang="en-US" sz="4200" b="1" dirty="0">
                <a:solidFill>
                  <a:srgbClr val="66FF33"/>
                </a:solidFill>
              </a:rPr>
              <a:t> es un token FUNGIBLE y no fungible NFT?</a:t>
            </a:r>
            <a:br>
              <a:rPr lang="en-US" sz="4200" b="1" dirty="0">
                <a:solidFill>
                  <a:srgbClr val="66FF33"/>
                </a:solidFill>
              </a:rPr>
            </a:br>
            <a:endParaRPr lang="en-US" sz="4200" dirty="0">
              <a:solidFill>
                <a:srgbClr val="66FF33"/>
              </a:solidFill>
            </a:endParaRPr>
          </a:p>
        </p:txBody>
      </p:sp>
    </p:spTree>
    <p:extLst>
      <p:ext uri="{BB962C8B-B14F-4D97-AF65-F5344CB8AC3E}">
        <p14:creationId xmlns:p14="http://schemas.microsoft.com/office/powerpoint/2010/main" val="3930662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6CDA4A-6CAA-4FED-A424-FF9D363E93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3BCA372-74B6-4F12-94BE-D1FE55B761CA}"/>
              </a:ext>
            </a:extLst>
          </p:cNvPr>
          <p:cNvSpPr>
            <a:spLocks noGrp="1"/>
          </p:cNvSpPr>
          <p:nvPr>
            <p:ph type="title"/>
          </p:nvPr>
        </p:nvSpPr>
        <p:spPr>
          <a:xfrm>
            <a:off x="1370693" y="4435229"/>
            <a:ext cx="9440034" cy="1059644"/>
          </a:xfrm>
        </p:spPr>
        <p:txBody>
          <a:bodyPr vert="horz" lIns="91440" tIns="45720" rIns="91440" bIns="45720" rtlCol="0" anchor="b">
            <a:normAutofit/>
          </a:bodyPr>
          <a:lstStyle/>
          <a:p>
            <a:r>
              <a:rPr lang="es-ES" sz="2400" b="0" i="0" dirty="0">
                <a:solidFill>
                  <a:srgbClr val="66FF33"/>
                </a:solidFill>
                <a:effectLst/>
                <a:latin typeface="Arial" panose="020B0604020202020204" pitchFamily="34" charset="0"/>
              </a:rPr>
              <a:t>Libro del Edificio en el Registro de la Propiedad</a:t>
            </a:r>
            <a:r>
              <a:rPr lang="es-ES" sz="2400" b="0" i="0" dirty="0">
                <a:solidFill>
                  <a:srgbClr val="212529"/>
                </a:solidFill>
                <a:effectLst/>
                <a:latin typeface="Arial" panose="020B0604020202020204" pitchFamily="34" charset="0"/>
              </a:rPr>
              <a:t>. </a:t>
            </a:r>
            <a:endParaRPr lang="en-US" sz="4800" dirty="0"/>
          </a:p>
        </p:txBody>
      </p:sp>
      <p:sp>
        <p:nvSpPr>
          <p:cNvPr id="3" name="Marcador de texto 2">
            <a:extLst>
              <a:ext uri="{FF2B5EF4-FFF2-40B4-BE49-F238E27FC236}">
                <a16:creationId xmlns:a16="http://schemas.microsoft.com/office/drawing/2014/main" id="{42EA9CFD-7C02-4010-9274-9576413DE1A5}"/>
              </a:ext>
            </a:extLst>
          </p:cNvPr>
          <p:cNvSpPr>
            <a:spLocks noGrp="1"/>
          </p:cNvSpPr>
          <p:nvPr>
            <p:ph type="body" idx="1"/>
          </p:nvPr>
        </p:nvSpPr>
        <p:spPr>
          <a:xfrm>
            <a:off x="1370693" y="5494872"/>
            <a:ext cx="9440034" cy="652432"/>
          </a:xfrm>
        </p:spPr>
        <p:txBody>
          <a:bodyPr vert="horz" lIns="91440" tIns="45720" rIns="91440" bIns="45720" rtlCol="0" anchor="t">
            <a:normAutofit/>
          </a:bodyPr>
          <a:lstStyle/>
          <a:p>
            <a:endParaRPr lang="en-US" dirty="0">
              <a:solidFill>
                <a:srgbClr val="D56A17"/>
              </a:solidFill>
            </a:endParaRPr>
          </a:p>
        </p:txBody>
      </p:sp>
      <p:pic>
        <p:nvPicPr>
          <p:cNvPr id="12" name="Picture 11">
            <a:extLst>
              <a:ext uri="{FF2B5EF4-FFF2-40B4-BE49-F238E27FC236}">
                <a16:creationId xmlns:a16="http://schemas.microsoft.com/office/drawing/2014/main" id="{9B0DB875-49E3-4B9D-8AAE-D81A127B66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pic>
        <p:nvPicPr>
          <p:cNvPr id="5" name="Imagen 4" descr="Interfaz de usuario gráfica, Aplicación, Word&#10;&#10;Descripción generada automáticamente">
            <a:extLst>
              <a:ext uri="{FF2B5EF4-FFF2-40B4-BE49-F238E27FC236}">
                <a16:creationId xmlns:a16="http://schemas.microsoft.com/office/drawing/2014/main" id="{27656C6B-2FDE-491B-B9FC-BC4116D6F0EF}"/>
              </a:ext>
            </a:extLst>
          </p:cNvPr>
          <p:cNvPicPr>
            <a:picLocks noChangeAspect="1"/>
          </p:cNvPicPr>
          <p:nvPr/>
        </p:nvPicPr>
        <p:blipFill rotWithShape="1">
          <a:blip r:embed="rId4"/>
          <a:srcRect t="11416" r="-1" b="22573"/>
          <a:stretch/>
        </p:blipFill>
        <p:spPr>
          <a:xfrm>
            <a:off x="1169349" y="695008"/>
            <a:ext cx="9845346" cy="3525671"/>
          </a:xfrm>
          <a:prstGeom prst="rect">
            <a:avLst/>
          </a:prstGeom>
        </p:spPr>
      </p:pic>
    </p:spTree>
    <p:extLst>
      <p:ext uri="{BB962C8B-B14F-4D97-AF65-F5344CB8AC3E}">
        <p14:creationId xmlns:p14="http://schemas.microsoft.com/office/powerpoint/2010/main" val="3342192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6FEFB5-7077-46EA-8F2B-98A6F8A77955}"/>
              </a:ext>
            </a:extLst>
          </p:cNvPr>
          <p:cNvSpPr txBox="1"/>
          <p:nvPr/>
        </p:nvSpPr>
        <p:spPr>
          <a:xfrm>
            <a:off x="1003177" y="843379"/>
            <a:ext cx="9978501" cy="3046988"/>
          </a:xfrm>
          <a:prstGeom prst="rect">
            <a:avLst/>
          </a:prstGeom>
          <a:noFill/>
        </p:spPr>
        <p:txBody>
          <a:bodyPr wrap="square">
            <a:spAutoFit/>
          </a:bodyPr>
          <a:lstStyle/>
          <a:p>
            <a:pPr algn="just">
              <a:spcAft>
                <a:spcPts val="600"/>
              </a:spcAft>
            </a:pPr>
            <a:r>
              <a:rPr lang="es-ES" sz="2400" b="1" dirty="0">
                <a:solidFill>
                  <a:srgbClr val="66FF33"/>
                </a:solidFill>
                <a:ea typeface="Calibri" panose="020F0502020204030204" pitchFamily="34" charset="0"/>
                <a:cs typeface="Times New Roman" panose="02020603050405020304" pitchFamily="18" charset="0"/>
              </a:rPr>
              <a:t>Advertencia¡¡¡¡: E</a:t>
            </a:r>
            <a:r>
              <a:rPr lang="es-ES" sz="2400" b="1" dirty="0">
                <a:solidFill>
                  <a:srgbClr val="66FF33"/>
                </a:solidFill>
                <a:effectLst/>
                <a:ea typeface="Calibri" panose="020F0502020204030204" pitchFamily="34" charset="0"/>
                <a:cs typeface="Times New Roman" panose="02020603050405020304" pitchFamily="18" charset="0"/>
              </a:rPr>
              <a:t>ntendemos que quizá se está intentado regular desde una perspectiva clásica, -registros centralizados de sujetos y bienes- cuando la realidad que plantea la tecnología TDR, es cómo regular la función que cumplen, cuando sus “anotaciones descentralizadas, autogestionadas y  replicadas” dejan de ser “registros de activos” y se convierten en “registros de una moneda” al cumplir tres requisitos esenciales: reserva de valor, unidad de cuenta y pueden llegar a convertirse en un medio de cambio generalmente aceptado. </a:t>
            </a:r>
          </a:p>
        </p:txBody>
      </p:sp>
    </p:spTree>
    <p:extLst>
      <p:ext uri="{BB962C8B-B14F-4D97-AF65-F5344CB8AC3E}">
        <p14:creationId xmlns:p14="http://schemas.microsoft.com/office/powerpoint/2010/main" val="3212699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12192000" cy="6858000"/>
          </a:xfrm>
          <a:prstGeom prst="rect">
            <a:avLst/>
          </a:prstGeom>
          <a:solidFill>
            <a:schemeClr val="bg1"/>
          </a:solidFill>
          <a:ln w="28575">
            <a:noFill/>
          </a:ln>
        </p:spPr>
        <p:txBody>
          <a:bodyPr vert="horz" wrap="square" lIns="144000" tIns="47004" rIns="94008" bIns="47004" rtlCol="0" anchor="ctr">
            <a:noAutofit/>
          </a:bodyPr>
          <a:lstStyle/>
          <a:p>
            <a:pPr algn="ctr"/>
            <a:endParaRPr lang="es-ES" sz="2000" dirty="0">
              <a:solidFill>
                <a:schemeClr val="tx1">
                  <a:lumMod val="75000"/>
                  <a:lumOff val="25000"/>
                </a:schemeClr>
              </a:solidFill>
              <a:latin typeface="Arial" pitchFamily="34" charset="0"/>
              <a:cs typeface="Arial" pitchFamily="34" charset="0"/>
            </a:endParaRPr>
          </a:p>
        </p:txBody>
      </p:sp>
      <p:pic>
        <p:nvPicPr>
          <p:cNvPr id="18434" name="Picture 2" descr="https://upc-lawyers.co/wp-content/uploads/2016/01/Sin-t%C3%ADtulo-2-22.jpg"/>
          <p:cNvPicPr>
            <a:picLocks noChangeAspect="1" noChangeArrowheads="1"/>
          </p:cNvPicPr>
          <p:nvPr/>
        </p:nvPicPr>
        <p:blipFill rotWithShape="1">
          <a:blip r:embed="rId2">
            <a:extLst>
              <a:ext uri="{28A0092B-C50C-407E-A947-70E740481C1C}">
                <a14:useLocalDpi xmlns:a14="http://schemas.microsoft.com/office/drawing/2010/main" val="0"/>
              </a:ext>
            </a:extLst>
          </a:blip>
          <a:srcRect t="6885" b="4679"/>
          <a:stretch/>
        </p:blipFill>
        <p:spPr bwMode="auto">
          <a:xfrm>
            <a:off x="0" y="0"/>
            <a:ext cx="12192000" cy="6873043"/>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6FDB20AA-5F15-43E6-B291-4BE7738A32E4}" type="slidenum">
              <a:rPr lang="es-ES" smtClean="0">
                <a:solidFill>
                  <a:prstClr val="black">
                    <a:tint val="75000"/>
                  </a:prstClr>
                </a:solidFill>
              </a:rPr>
              <a:pPr/>
              <a:t>22</a:t>
            </a:fld>
            <a:endParaRPr lang="es-ES" dirty="0">
              <a:solidFill>
                <a:prstClr val="black">
                  <a:tint val="75000"/>
                </a:prstClr>
              </a:solidFill>
            </a:endParaRPr>
          </a:p>
        </p:txBody>
      </p:sp>
      <p:sp>
        <p:nvSpPr>
          <p:cNvPr id="6" name="3 CuadroTexto"/>
          <p:cNvSpPr txBox="1"/>
          <p:nvPr/>
        </p:nvSpPr>
        <p:spPr>
          <a:xfrm>
            <a:off x="3703783" y="1570182"/>
            <a:ext cx="6132944" cy="2135211"/>
          </a:xfrm>
          <a:prstGeom prst="rect">
            <a:avLst/>
          </a:prstGeom>
          <a:solidFill>
            <a:schemeClr val="tx1">
              <a:lumMod val="50000"/>
              <a:lumOff val="50000"/>
            </a:schemeClr>
          </a:solidFill>
          <a:ln w="6350">
            <a:noFill/>
          </a:ln>
          <a:effectLst/>
        </p:spPr>
        <p:txBody>
          <a:bodyPr vert="horz" wrap="square" lIns="144000" tIns="47004" rIns="180000" bIns="47004" rtlCol="0" anchor="ctr">
            <a:noAutofit/>
          </a:bodyPr>
          <a:lstStyle/>
          <a:p>
            <a:pPr>
              <a:buClr>
                <a:schemeClr val="accent6">
                  <a:lumMod val="50000"/>
                </a:schemeClr>
              </a:buClr>
            </a:pPr>
            <a:r>
              <a:rPr lang="es-ES" sz="3600" b="1" kern="2000" dirty="0">
                <a:solidFill>
                  <a:srgbClr val="66FF33"/>
                </a:solidFill>
                <a:latin typeface="Arial" pitchFamily="34" charset="0"/>
                <a:cs typeface="Arial" pitchFamily="34" charset="0"/>
              </a:rPr>
              <a:t>IV. </a:t>
            </a:r>
            <a:r>
              <a:rPr lang="es-ES" sz="3600" b="1" dirty="0">
                <a:solidFill>
                  <a:srgbClr val="66FF33"/>
                </a:solidFill>
                <a:latin typeface="Tahoma" panose="020B0604030504040204" pitchFamily="34" charset="0"/>
              </a:rPr>
              <a:t>Marco regulatorio. </a:t>
            </a:r>
            <a:r>
              <a:rPr lang="es-ES" sz="3600" b="1" dirty="0">
                <a:solidFill>
                  <a:srgbClr val="003366"/>
                </a:solidFill>
                <a:latin typeface="Tahoma" panose="020B0604030504040204" pitchFamily="34" charset="0"/>
              </a:rPr>
              <a:t>De la propia tecnología y de sus </a:t>
            </a:r>
            <a:r>
              <a:rPr lang="es-ES" sz="3600" b="1" dirty="0">
                <a:solidFill>
                  <a:srgbClr val="66FF33"/>
                </a:solidFill>
                <a:latin typeface="Tahoma" panose="020B0604030504040204" pitchFamily="34" charset="0"/>
              </a:rPr>
              <a:t>Usos y aplicación </a:t>
            </a:r>
            <a:endParaRPr lang="es-ES" sz="2800" kern="2000" dirty="0">
              <a:solidFill>
                <a:srgbClr val="66FF33"/>
              </a:solidFill>
              <a:latin typeface="Arial" pitchFamily="34" charset="0"/>
              <a:cs typeface="Arial" pitchFamily="34" charset="0"/>
            </a:endParaRPr>
          </a:p>
        </p:txBody>
      </p:sp>
    </p:spTree>
    <p:extLst>
      <p:ext uri="{BB962C8B-B14F-4D97-AF65-F5344CB8AC3E}">
        <p14:creationId xmlns:p14="http://schemas.microsoft.com/office/powerpoint/2010/main" val="414476882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12007D-E952-4AFD-A315-82D01B9DF549}"/>
              </a:ext>
            </a:extLst>
          </p:cNvPr>
          <p:cNvSpPr txBox="1"/>
          <p:nvPr/>
        </p:nvSpPr>
        <p:spPr>
          <a:xfrm>
            <a:off x="2181496" y="2210483"/>
            <a:ext cx="9261567" cy="2359685"/>
          </a:xfrm>
          <a:prstGeom prst="rect">
            <a:avLst/>
          </a:prstGeom>
          <a:noFill/>
        </p:spPr>
        <p:txBody>
          <a:bodyPr wrap="square">
            <a:spAutoFit/>
          </a:bodyPr>
          <a:lstStyle/>
          <a:p>
            <a:pPr marL="576" algn="ctr">
              <a:spcBef>
                <a:spcPts val="717"/>
              </a:spcBef>
            </a:pPr>
            <a:r>
              <a:rPr lang="es-ES" sz="1800" b="1" i="1" spc="-9" dirty="0">
                <a:solidFill>
                  <a:srgbClr val="66FF33"/>
                </a:solidFill>
                <a:latin typeface="Bookman Old Style" panose="02050604050505020204" pitchFamily="18" charset="0"/>
                <a:cs typeface="Calibri Light"/>
              </a:rPr>
              <a:t>CRIPTOGRAFÍA</a:t>
            </a:r>
            <a:endParaRPr lang="es-ES" sz="1800" b="1" dirty="0">
              <a:solidFill>
                <a:srgbClr val="66FF33"/>
              </a:solidFill>
              <a:latin typeface="Bookman Old Style" panose="02050604050505020204" pitchFamily="18" charset="0"/>
              <a:cs typeface="Calibri Light"/>
            </a:endParaRPr>
          </a:p>
          <a:p>
            <a:pPr marL="11527" marR="4611" indent="41495" algn="ctr">
              <a:lnSpc>
                <a:spcPct val="101699"/>
              </a:lnSpc>
              <a:spcBef>
                <a:spcPts val="604"/>
              </a:spcBef>
            </a:pPr>
            <a:r>
              <a:rPr lang="es-ES" sz="1800" i="1" spc="5" dirty="0">
                <a:latin typeface="Bookman Old Style" panose="02050604050505020204" pitchFamily="18" charset="0"/>
                <a:cs typeface="Calibri Light"/>
              </a:rPr>
              <a:t>Tecnología que permite el intercambio seguro de información,  </a:t>
            </a:r>
          </a:p>
          <a:p>
            <a:pPr marL="11527" marR="4611" indent="41495" algn="ctr">
              <a:lnSpc>
                <a:spcPct val="101699"/>
              </a:lnSpc>
              <a:spcBef>
                <a:spcPts val="604"/>
              </a:spcBef>
            </a:pPr>
            <a:r>
              <a:rPr lang="es-ES" sz="1800" i="1" spc="9" dirty="0">
                <a:latin typeface="Bookman Old Style" panose="02050604050505020204" pitchFamily="18" charset="0"/>
                <a:cs typeface="Calibri Light"/>
              </a:rPr>
              <a:t> </a:t>
            </a:r>
            <a:r>
              <a:rPr lang="es-ES" sz="1800" i="1" spc="5" dirty="0">
                <a:latin typeface="Bookman Old Style" panose="02050604050505020204" pitchFamily="18" charset="0"/>
                <a:cs typeface="Calibri Light"/>
              </a:rPr>
              <a:t>autentificando al remitente,  </a:t>
            </a:r>
          </a:p>
          <a:p>
            <a:pPr marL="11527" marR="4611" indent="41495" algn="ctr">
              <a:lnSpc>
                <a:spcPct val="101699"/>
              </a:lnSpc>
              <a:spcBef>
                <a:spcPts val="604"/>
              </a:spcBef>
            </a:pPr>
            <a:r>
              <a:rPr lang="es-ES" sz="1800" i="1" spc="9" dirty="0">
                <a:latin typeface="Bookman Old Style" panose="02050604050505020204" pitchFamily="18" charset="0"/>
                <a:cs typeface="Calibri Light"/>
              </a:rPr>
              <a:t> </a:t>
            </a:r>
            <a:r>
              <a:rPr lang="es-ES" sz="1800" i="1" spc="5" dirty="0">
                <a:latin typeface="Bookman Old Style" panose="02050604050505020204" pitchFamily="18" charset="0"/>
                <a:cs typeface="Calibri Light"/>
              </a:rPr>
              <a:t>garantizando la integridad del contenido del mensaje  </a:t>
            </a:r>
            <a:r>
              <a:rPr lang="es-ES" sz="1800" i="1" spc="9" dirty="0">
                <a:latin typeface="Bookman Old Style" panose="02050604050505020204" pitchFamily="18" charset="0"/>
                <a:cs typeface="Calibri Light"/>
              </a:rPr>
              <a:t> </a:t>
            </a:r>
            <a:r>
              <a:rPr lang="es-ES" sz="1800" i="1" spc="5" dirty="0">
                <a:latin typeface="Bookman Old Style" panose="02050604050505020204" pitchFamily="18" charset="0"/>
                <a:cs typeface="Calibri Light"/>
              </a:rPr>
              <a:t>e impidiendo que un tercero pueda acceder a la información (cifrado).</a:t>
            </a:r>
          </a:p>
          <a:p>
            <a:pPr marL="11527" marR="4611" indent="41495" algn="ctr">
              <a:lnSpc>
                <a:spcPct val="101699"/>
              </a:lnSpc>
              <a:spcBef>
                <a:spcPts val="604"/>
              </a:spcBef>
            </a:pPr>
            <a:endParaRPr lang="es-ES" sz="1800" i="1" spc="5" dirty="0">
              <a:latin typeface="Bookman Old Style" panose="02050604050505020204" pitchFamily="18" charset="0"/>
              <a:cs typeface="Calibri Light"/>
            </a:endParaRPr>
          </a:p>
        </p:txBody>
      </p:sp>
      <p:sp>
        <p:nvSpPr>
          <p:cNvPr id="5" name="CuadroTexto 4">
            <a:extLst>
              <a:ext uri="{FF2B5EF4-FFF2-40B4-BE49-F238E27FC236}">
                <a16:creationId xmlns:a16="http://schemas.microsoft.com/office/drawing/2014/main" id="{E2EB0068-37BD-41CA-B205-8BACF44DF8D6}"/>
              </a:ext>
            </a:extLst>
          </p:cNvPr>
          <p:cNvSpPr txBox="1"/>
          <p:nvPr/>
        </p:nvSpPr>
        <p:spPr>
          <a:xfrm>
            <a:off x="0" y="-156753"/>
            <a:ext cx="9157062" cy="2308324"/>
          </a:xfrm>
          <a:prstGeom prst="rect">
            <a:avLst/>
          </a:prstGeom>
          <a:noFill/>
        </p:spPr>
        <p:txBody>
          <a:bodyPr wrap="square">
            <a:spAutoFit/>
          </a:bodyPr>
          <a:lstStyle/>
          <a:p>
            <a:pPr algn="just"/>
            <a:r>
              <a:rPr lang="es-ES" dirty="0"/>
              <a:t>Pero algo más debería indicarse; la criptografía. La referencia debería asociarse a la letra de cambio Templaria, origen de los bancos y banqueros tal y como los conocemos. </a:t>
            </a:r>
          </a:p>
          <a:p>
            <a:pPr algn="just"/>
            <a:r>
              <a:rPr lang="es-ES" dirty="0">
                <a:solidFill>
                  <a:srgbClr val="66FF33"/>
                </a:solidFill>
              </a:rPr>
              <a:t>Una “carta” redactada en un código cifrado </a:t>
            </a:r>
            <a:r>
              <a:rPr lang="es-ES" dirty="0"/>
              <a:t>y secreto que sólo los caballeros templarios podían comprender y en la que constaba el importe total de la suma entregada en origen. Se hacía constar en el documento, mediante el código secreto, la suma que se entregaba al peregrino, y así sucesivamente en las diferentes encomiendas templarias hasta llegar a Tierra Santa. ¿Usaban un código secreto que verificaba el documento y la identidad del viajero?</a:t>
            </a:r>
          </a:p>
        </p:txBody>
      </p:sp>
    </p:spTree>
    <p:extLst>
      <p:ext uri="{BB962C8B-B14F-4D97-AF65-F5344CB8AC3E}">
        <p14:creationId xmlns:p14="http://schemas.microsoft.com/office/powerpoint/2010/main" val="3584118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06B4E8D5-986C-4FB8-88EA-1383575E8AA5}"/>
              </a:ext>
            </a:extLst>
          </p:cNvPr>
          <p:cNvSpPr txBox="1"/>
          <p:nvPr/>
        </p:nvSpPr>
        <p:spPr>
          <a:xfrm>
            <a:off x="1097280" y="1672046"/>
            <a:ext cx="8059782" cy="4045916"/>
          </a:xfrm>
          <a:prstGeom prst="rect">
            <a:avLst/>
          </a:prstGeom>
          <a:noFill/>
        </p:spPr>
        <p:txBody>
          <a:bodyPr wrap="square">
            <a:spAutoFit/>
          </a:bodyPr>
          <a:lstStyle/>
          <a:p>
            <a:pPr>
              <a:lnSpc>
                <a:spcPct val="107000"/>
              </a:lnSpc>
              <a:spcAft>
                <a:spcPts val="800"/>
              </a:spcAft>
            </a:pPr>
            <a:r>
              <a:rPr lang="es-ES" b="1" i="0" dirty="0">
                <a:solidFill>
                  <a:srgbClr val="FFFFFF"/>
                </a:solidFill>
                <a:effectLst/>
                <a:latin typeface="Times New Roman" panose="02020603050405020304" pitchFamily="18" charset="0"/>
              </a:rPr>
              <a:t>CONVENIO PARA LA PROTECCIÓN DE LOS DERECHOS HUMANOS Y DE LAS LIBERTADES FUNDAMENTALES (Roma 1950)</a:t>
            </a:r>
            <a:endParaRPr lang="es-ES" sz="1800" b="1" dirty="0">
              <a:solidFill>
                <a:srgbClr val="66FF33"/>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b="1" dirty="0">
              <a:solidFill>
                <a:srgbClr val="66FF33"/>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b="1" dirty="0">
                <a:solidFill>
                  <a:srgbClr val="66FF33"/>
                </a:solidFill>
                <a:effectLst/>
                <a:latin typeface="Calibri" panose="020F0502020204030204" pitchFamily="34" charset="0"/>
                <a:ea typeface="Calibri" panose="020F0502020204030204" pitchFamily="34" charset="0"/>
                <a:cs typeface="Times New Roman" panose="02020603050405020304" pitchFamily="18" charset="0"/>
              </a:rPr>
              <a:t>Artículo 8. Derecho al respeto a la vida privada y familiar.           </a:t>
            </a:r>
          </a:p>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1. Toda persona tiene derecho al respeto de su vida privada y familiar, de su domicilio y de su correspondencia.</a:t>
            </a:r>
          </a:p>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2. No podrá haber injerencia de la autoridad pública en el ejercicio de este derecho, sino en tanto en cuanto esta injerencia esté prevista por la ley y constituya una medida que, en una sociedad democrática, sea necesaria para la seguridad nacional, la seguridad pública, el bienestar económico del país, la defensa del orden y la prevención del delito, la protección de la salud o de la moral, o la protección de los derechos y las libertades de los demás.</a:t>
            </a:r>
          </a:p>
        </p:txBody>
      </p:sp>
      <p:sp>
        <p:nvSpPr>
          <p:cNvPr id="17" name="CuadroTexto 16">
            <a:extLst>
              <a:ext uri="{FF2B5EF4-FFF2-40B4-BE49-F238E27FC236}">
                <a16:creationId xmlns:a16="http://schemas.microsoft.com/office/drawing/2014/main" id="{B0111ABA-99F8-40EF-974D-8BFB42629F16}"/>
              </a:ext>
            </a:extLst>
          </p:cNvPr>
          <p:cNvSpPr txBox="1"/>
          <p:nvPr/>
        </p:nvSpPr>
        <p:spPr>
          <a:xfrm>
            <a:off x="8255726" y="2264229"/>
            <a:ext cx="3100250" cy="1200329"/>
          </a:xfrm>
          <a:prstGeom prst="rect">
            <a:avLst/>
          </a:prstGeom>
          <a:noFill/>
        </p:spPr>
        <p:txBody>
          <a:bodyPr wrap="square">
            <a:spAutoFit/>
          </a:bodyPr>
          <a:lstStyle/>
          <a:p>
            <a:r>
              <a:rPr lang="es-ES" dirty="0">
                <a:solidFill>
                  <a:schemeClr val="bg1"/>
                </a:solidFill>
                <a:latin typeface="Matura MT Script Capitals" panose="03020802060602070202" pitchFamily="66" charset="0"/>
              </a:rPr>
              <a:t>Publicación en </a:t>
            </a:r>
            <a:r>
              <a:rPr lang="es-ES" dirty="0">
                <a:solidFill>
                  <a:srgbClr val="66FF33"/>
                </a:solidFill>
                <a:latin typeface="Matura MT Script Capitals" panose="03020802060602070202" pitchFamily="66" charset="0"/>
              </a:rPr>
              <a:t>España:  </a:t>
            </a:r>
            <a:r>
              <a:rPr lang="es-ES" dirty="0">
                <a:solidFill>
                  <a:schemeClr val="bg1"/>
                </a:solidFill>
                <a:latin typeface="Matura MT Script Capitals" panose="03020802060602070202" pitchFamily="66" charset="0"/>
              </a:rPr>
              <a:t>BOE número 243, de 10 de octubre de 1979.</a:t>
            </a:r>
          </a:p>
          <a:p>
            <a:endParaRPr lang="es-ES" dirty="0"/>
          </a:p>
        </p:txBody>
      </p:sp>
      <p:sp>
        <p:nvSpPr>
          <p:cNvPr id="19" name="CuadroTexto 18">
            <a:extLst>
              <a:ext uri="{FF2B5EF4-FFF2-40B4-BE49-F238E27FC236}">
                <a16:creationId xmlns:a16="http://schemas.microsoft.com/office/drawing/2014/main" id="{0B839DB2-7A4C-4449-A649-A4EC4C0AAF24}"/>
              </a:ext>
            </a:extLst>
          </p:cNvPr>
          <p:cNvSpPr txBox="1"/>
          <p:nvPr/>
        </p:nvSpPr>
        <p:spPr>
          <a:xfrm>
            <a:off x="0" y="-78377"/>
            <a:ext cx="9157062" cy="1200329"/>
          </a:xfrm>
          <a:prstGeom prst="rect">
            <a:avLst/>
          </a:prstGeom>
          <a:noFill/>
        </p:spPr>
        <p:txBody>
          <a:bodyPr wrap="square">
            <a:spAutoFit/>
          </a:bodyPr>
          <a:lstStyle/>
          <a:p>
            <a:r>
              <a:rPr lang="es-ES" b="0" i="0" dirty="0">
                <a:solidFill>
                  <a:srgbClr val="000000"/>
                </a:solidFill>
                <a:effectLst/>
                <a:latin typeface="Matura MT Script Capitals" panose="03020802060602070202" pitchFamily="66" charset="0"/>
              </a:rPr>
              <a:t>La </a:t>
            </a:r>
            <a:r>
              <a:rPr lang="es-ES" b="0" i="0" dirty="0">
                <a:solidFill>
                  <a:srgbClr val="66FF33"/>
                </a:solidFill>
                <a:effectLst/>
                <a:latin typeface="Matura MT Script Capitals" panose="03020802060602070202" pitchFamily="66" charset="0"/>
              </a:rPr>
              <a:t>Unión Europea incorporó </a:t>
            </a:r>
            <a:r>
              <a:rPr lang="es-ES" b="0" i="0" dirty="0">
                <a:solidFill>
                  <a:srgbClr val="000000"/>
                </a:solidFill>
                <a:effectLst/>
                <a:latin typeface="Matura MT Script Capitals" panose="03020802060602070202" pitchFamily="66" charset="0"/>
              </a:rPr>
              <a:t>el mandato de la adhesión al Convenio, en el apartado 2 del artículo 6 del </a:t>
            </a:r>
            <a:r>
              <a:rPr lang="es-ES" b="0" i="0" dirty="0">
                <a:effectLst/>
                <a:latin typeface="Matura MT Script Capitals" panose="03020802060602070202" pitchFamily="66" charset="0"/>
                <a:hlinkClick r:id="rId2"/>
              </a:rPr>
              <a:t>Tratado de la Unión Europea</a:t>
            </a:r>
            <a:r>
              <a:rPr lang="es-ES" b="0" i="0" dirty="0">
                <a:solidFill>
                  <a:srgbClr val="000000"/>
                </a:solidFill>
                <a:effectLst/>
                <a:latin typeface="Matura MT Script Capitals" panose="03020802060602070202" pitchFamily="66" charset="0"/>
              </a:rPr>
              <a:t> (en los términos establecidos por su </a:t>
            </a:r>
            <a:r>
              <a:rPr lang="es-ES" b="0" i="0" dirty="0">
                <a:effectLst/>
                <a:latin typeface="Matura MT Script Capitals" panose="03020802060602070202" pitchFamily="66" charset="0"/>
                <a:hlinkClick r:id="rId3"/>
              </a:rPr>
              <a:t>Protocolo </a:t>
            </a:r>
            <a:r>
              <a:rPr lang="es-ES" b="0" i="0" dirty="0" err="1">
                <a:effectLst/>
                <a:latin typeface="Matura MT Script Capitals" panose="03020802060602070202" pitchFamily="66" charset="0"/>
                <a:hlinkClick r:id="rId3"/>
              </a:rPr>
              <a:t>Nº</a:t>
            </a:r>
            <a:r>
              <a:rPr lang="es-ES" b="0" i="0" dirty="0">
                <a:effectLst/>
                <a:latin typeface="Matura MT Script Capitals" panose="03020802060602070202" pitchFamily="66" charset="0"/>
                <a:hlinkClick r:id="rId3"/>
              </a:rPr>
              <a:t>. 8</a:t>
            </a:r>
            <a:r>
              <a:rPr lang="es-ES" b="0" i="0" dirty="0">
                <a:solidFill>
                  <a:srgbClr val="000000"/>
                </a:solidFill>
                <a:effectLst/>
                <a:latin typeface="Matura MT Script Capitals" panose="03020802060602070202" pitchFamily="66" charset="0"/>
              </a:rPr>
              <a:t>) en su versión consolidada tras las modificaciones introducidas por el </a:t>
            </a:r>
            <a:r>
              <a:rPr lang="es-ES" b="0" i="0" dirty="0">
                <a:effectLst/>
                <a:latin typeface="Matura MT Script Capitals" panose="03020802060602070202" pitchFamily="66" charset="0"/>
                <a:hlinkClick r:id="rId4"/>
              </a:rPr>
              <a:t>Tratado de Lisboa</a:t>
            </a:r>
            <a:r>
              <a:rPr lang="es-ES" b="0" i="0" dirty="0">
                <a:solidFill>
                  <a:srgbClr val="000000"/>
                </a:solidFill>
                <a:effectLst/>
                <a:latin typeface="Matura MT Script Capitals" panose="03020802060602070202" pitchFamily="66" charset="0"/>
              </a:rPr>
              <a:t>, firmado el 13 de diciembre de 2007</a:t>
            </a:r>
            <a:r>
              <a:rPr lang="es-ES" b="0" i="0" dirty="0">
                <a:solidFill>
                  <a:srgbClr val="000000"/>
                </a:solidFill>
                <a:effectLst/>
                <a:latin typeface="Verdana" panose="020B0604030504040204" pitchFamily="34" charset="0"/>
              </a:rPr>
              <a:t>.</a:t>
            </a:r>
            <a:endParaRPr lang="es-ES" dirty="0"/>
          </a:p>
        </p:txBody>
      </p:sp>
    </p:spTree>
    <p:extLst>
      <p:ext uri="{BB962C8B-B14F-4D97-AF65-F5344CB8AC3E}">
        <p14:creationId xmlns:p14="http://schemas.microsoft.com/office/powerpoint/2010/main" val="107816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nvGraphicFramePr>
        <p:xfrm>
          <a:off x="1892805" y="81642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riángulo isósceles 2"/>
          <p:cNvSpPr/>
          <p:nvPr/>
        </p:nvSpPr>
        <p:spPr>
          <a:xfrm rot="10800000">
            <a:off x="1754909" y="1502229"/>
            <a:ext cx="1540696" cy="4445988"/>
          </a:xfrm>
          <a:prstGeom prst="triangle">
            <a:avLst/>
          </a:prstGeom>
          <a:solidFill>
            <a:schemeClr val="bg2">
              <a:lumMod val="10000"/>
              <a:lumOff val="90000"/>
            </a:schemeClr>
          </a:solidFill>
          <a:ln>
            <a:solidFill>
              <a:schemeClr val="bg1">
                <a:lumMod val="85000"/>
              </a:schemeClr>
            </a:solidFill>
          </a:ln>
        </p:spPr>
        <p:txBody>
          <a:bodyPr rtlCol="0" anchor="ctr">
            <a:noAutofit/>
          </a:bodyPr>
          <a:lstStyle/>
          <a:p>
            <a:pPr algn="ctr"/>
            <a:endParaRPr lang="es-ES" sz="2000" b="1" dirty="0">
              <a:solidFill>
                <a:schemeClr val="tx1">
                  <a:lumMod val="75000"/>
                  <a:lumOff val="25000"/>
                </a:schemeClr>
              </a:solidFill>
              <a:latin typeface="Arial" pitchFamily="34" charset="0"/>
              <a:cs typeface="Arial" pitchFamily="34" charset="0"/>
            </a:endParaRPr>
          </a:p>
        </p:txBody>
      </p:sp>
      <p:sp>
        <p:nvSpPr>
          <p:cNvPr id="2" name="1 Marcador de número de diapositiva"/>
          <p:cNvSpPr>
            <a:spLocks noGrp="1"/>
          </p:cNvSpPr>
          <p:nvPr>
            <p:ph type="sldNum" sz="quarter" idx="12"/>
          </p:nvPr>
        </p:nvSpPr>
        <p:spPr/>
        <p:txBody>
          <a:bodyPr/>
          <a:lstStyle/>
          <a:p>
            <a:fld id="{6FDB20AA-5F15-43E6-B291-4BE7738A32E4}" type="slidenum">
              <a:rPr lang="es-ES" smtClean="0">
                <a:solidFill>
                  <a:prstClr val="black">
                    <a:tint val="75000"/>
                  </a:prstClr>
                </a:solidFill>
              </a:rPr>
              <a:pPr/>
              <a:t>25</a:t>
            </a:fld>
            <a:endParaRPr lang="es-ES" dirty="0">
              <a:solidFill>
                <a:prstClr val="black">
                  <a:tint val="75000"/>
                </a:prstClr>
              </a:solidFill>
            </a:endParaRPr>
          </a:p>
        </p:txBody>
      </p:sp>
      <p:sp>
        <p:nvSpPr>
          <p:cNvPr id="6" name="3 CuadroTexto"/>
          <p:cNvSpPr txBox="1"/>
          <p:nvPr/>
        </p:nvSpPr>
        <p:spPr>
          <a:xfrm>
            <a:off x="1615199" y="1577208"/>
            <a:ext cx="1863875" cy="815010"/>
          </a:xfrm>
          <a:prstGeom prst="rect">
            <a:avLst/>
          </a:prstGeom>
          <a:solidFill>
            <a:schemeClr val="bg2">
              <a:lumMod val="10000"/>
              <a:lumOff val="90000"/>
            </a:schemeClr>
          </a:solidFill>
          <a:ln w="9525">
            <a:solidFill>
              <a:schemeClr val="accent1"/>
            </a:solidFill>
          </a:ln>
        </p:spPr>
        <p:txBody>
          <a:bodyPr vert="horz" wrap="square" lIns="0" tIns="47004" rIns="0" bIns="47004" rtlCol="0" anchor="ctr">
            <a:noAutofit/>
          </a:bodyPr>
          <a:lstStyle/>
          <a:p>
            <a:pPr algn="ctr">
              <a:buClr>
                <a:schemeClr val="accent6">
                  <a:lumMod val="50000"/>
                </a:schemeClr>
              </a:buClr>
            </a:pPr>
            <a:r>
              <a:rPr lang="es-ES" dirty="0" err="1">
                <a:solidFill>
                  <a:srgbClr val="FF9933"/>
                </a:solidFill>
                <a:latin typeface="Arial" pitchFamily="34" charset="0"/>
                <a:cs typeface="Arial" pitchFamily="34" charset="0"/>
              </a:rPr>
              <a:t>Blockchain</a:t>
            </a:r>
            <a:endParaRPr lang="es-ES" sz="1400" dirty="0">
              <a:solidFill>
                <a:srgbClr val="FF9933"/>
              </a:solidFill>
              <a:latin typeface="Arial" pitchFamily="34" charset="0"/>
              <a:cs typeface="Arial" pitchFamily="34" charset="0"/>
            </a:endParaRPr>
          </a:p>
        </p:txBody>
      </p:sp>
      <p:sp>
        <p:nvSpPr>
          <p:cNvPr id="7" name="3 CuadroTexto"/>
          <p:cNvSpPr txBox="1"/>
          <p:nvPr/>
        </p:nvSpPr>
        <p:spPr>
          <a:xfrm>
            <a:off x="1615199" y="3279837"/>
            <a:ext cx="1863875" cy="813600"/>
          </a:xfrm>
          <a:prstGeom prst="rect">
            <a:avLst/>
          </a:prstGeom>
          <a:solidFill>
            <a:srgbClr val="FCF6F6"/>
          </a:solidFill>
          <a:ln w="9525">
            <a:noFill/>
          </a:ln>
        </p:spPr>
        <p:txBody>
          <a:bodyPr vert="horz" wrap="square" lIns="0" tIns="47004" rIns="0" bIns="47004" rtlCol="0" anchor="ctr">
            <a:noAutofit/>
          </a:bodyPr>
          <a:lstStyle/>
          <a:p>
            <a:pPr algn="ctr">
              <a:buClr>
                <a:schemeClr val="accent6">
                  <a:lumMod val="50000"/>
                </a:schemeClr>
              </a:buClr>
            </a:pPr>
            <a:r>
              <a:rPr lang="es-ES" dirty="0">
                <a:solidFill>
                  <a:schemeClr val="tx1">
                    <a:lumMod val="75000"/>
                    <a:lumOff val="25000"/>
                  </a:schemeClr>
                </a:solidFill>
                <a:highlight>
                  <a:srgbClr val="174CD6"/>
                </a:highlight>
                <a:latin typeface="Arial" pitchFamily="34" charset="0"/>
                <a:cs typeface="Arial" pitchFamily="34" charset="0"/>
              </a:rPr>
              <a:t>Activos Digitales</a:t>
            </a:r>
            <a:endParaRPr lang="es-ES" sz="1400" dirty="0">
              <a:solidFill>
                <a:schemeClr val="tx1">
                  <a:lumMod val="75000"/>
                  <a:lumOff val="25000"/>
                </a:schemeClr>
              </a:solidFill>
              <a:highlight>
                <a:srgbClr val="174CD6"/>
              </a:highlight>
              <a:latin typeface="Arial" pitchFamily="34" charset="0"/>
              <a:cs typeface="Arial" pitchFamily="34" charset="0"/>
            </a:endParaRPr>
          </a:p>
        </p:txBody>
      </p:sp>
      <p:sp>
        <p:nvSpPr>
          <p:cNvPr id="8" name="3 CuadroTexto"/>
          <p:cNvSpPr txBox="1"/>
          <p:nvPr/>
        </p:nvSpPr>
        <p:spPr>
          <a:xfrm>
            <a:off x="1615199" y="4982467"/>
            <a:ext cx="1864800" cy="813600"/>
          </a:xfrm>
          <a:prstGeom prst="rect">
            <a:avLst/>
          </a:prstGeom>
          <a:solidFill>
            <a:schemeClr val="accent2">
              <a:lumMod val="20000"/>
              <a:lumOff val="80000"/>
            </a:schemeClr>
          </a:solidFill>
          <a:ln w="9525">
            <a:noFill/>
          </a:ln>
        </p:spPr>
        <p:txBody>
          <a:bodyPr vert="horz" wrap="square" lIns="0" tIns="47004" rIns="0" bIns="47004" rtlCol="0" anchor="ctr">
            <a:noAutofit/>
          </a:bodyPr>
          <a:lstStyle/>
          <a:p>
            <a:pPr algn="ctr">
              <a:buClr>
                <a:schemeClr val="accent6">
                  <a:lumMod val="50000"/>
                </a:schemeClr>
              </a:buClr>
            </a:pPr>
            <a:r>
              <a:rPr lang="es-ES" dirty="0">
                <a:solidFill>
                  <a:schemeClr val="accent2">
                    <a:lumMod val="75000"/>
                  </a:schemeClr>
                </a:solidFill>
                <a:latin typeface="Arial" pitchFamily="34" charset="0"/>
                <a:cs typeface="Arial" pitchFamily="34" charset="0"/>
              </a:rPr>
              <a:t>AML5 + </a:t>
            </a:r>
            <a:r>
              <a:rPr lang="es-ES" dirty="0" err="1">
                <a:solidFill>
                  <a:schemeClr val="accent2">
                    <a:lumMod val="75000"/>
                  </a:schemeClr>
                </a:solidFill>
                <a:latin typeface="Arial" pitchFamily="34" charset="0"/>
                <a:cs typeface="Arial" pitchFamily="34" charset="0"/>
              </a:rPr>
              <a:t>MiCA</a:t>
            </a:r>
            <a:endParaRPr lang="es-ES" sz="1400" dirty="0">
              <a:solidFill>
                <a:schemeClr val="accent2">
                  <a:lumMod val="75000"/>
                </a:schemeClr>
              </a:solidFill>
              <a:latin typeface="Arial" pitchFamily="34" charset="0"/>
              <a:cs typeface="Arial" pitchFamily="34" charset="0"/>
            </a:endParaRPr>
          </a:p>
        </p:txBody>
      </p:sp>
      <p:sp>
        <p:nvSpPr>
          <p:cNvPr id="12" name="3 Título"/>
          <p:cNvSpPr>
            <a:spLocks noGrp="1"/>
          </p:cNvSpPr>
          <p:nvPr>
            <p:ph type="title"/>
          </p:nvPr>
        </p:nvSpPr>
        <p:spPr>
          <a:xfrm>
            <a:off x="-354160" y="19819"/>
            <a:ext cx="11244943" cy="685801"/>
          </a:xfrm>
        </p:spPr>
        <p:txBody>
          <a:bodyPr>
            <a:noAutofit/>
          </a:bodyPr>
          <a:lstStyle/>
          <a:p>
            <a:r>
              <a:rPr lang="es-ES" sz="2000" dirty="0"/>
              <a:t>UNA VISIÓN ORDENADA DE LA (R)EVOLUCIÓN DE NUESTRO NEGOCIO</a:t>
            </a:r>
          </a:p>
        </p:txBody>
      </p:sp>
    </p:spTree>
    <p:extLst>
      <p:ext uri="{BB962C8B-B14F-4D97-AF65-F5344CB8AC3E}">
        <p14:creationId xmlns:p14="http://schemas.microsoft.com/office/powerpoint/2010/main" val="82917051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ipt minado criptomonades mediaget">
            <a:extLst>
              <a:ext uri="{FF2B5EF4-FFF2-40B4-BE49-F238E27FC236}">
                <a16:creationId xmlns:a16="http://schemas.microsoft.com/office/drawing/2014/main" id="{37E5D9DF-6F32-4CAF-AC6A-2757DF9F0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4804"/>
            <a:ext cx="12192000" cy="567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809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6FDB20AA-5F15-43E6-B291-4BE7738A32E4}" type="slidenum">
              <a:rPr lang="es-ES" smtClean="0">
                <a:solidFill>
                  <a:prstClr val="black">
                    <a:tint val="75000"/>
                  </a:prstClr>
                </a:solidFill>
              </a:rPr>
              <a:pPr/>
              <a:t>27</a:t>
            </a:fld>
            <a:endParaRPr lang="es-ES" dirty="0">
              <a:solidFill>
                <a:prstClr val="black">
                  <a:tint val="75000"/>
                </a:prstClr>
              </a:solidFill>
            </a:endParaRPr>
          </a:p>
        </p:txBody>
      </p:sp>
      <p:sp>
        <p:nvSpPr>
          <p:cNvPr id="4" name="3 CuadroTexto"/>
          <p:cNvSpPr txBox="1"/>
          <p:nvPr/>
        </p:nvSpPr>
        <p:spPr>
          <a:xfrm>
            <a:off x="0" y="0"/>
            <a:ext cx="12192000" cy="6858000"/>
          </a:xfrm>
          <a:prstGeom prst="rect">
            <a:avLst/>
          </a:prstGeom>
          <a:solidFill>
            <a:schemeClr val="bg1"/>
          </a:solidFill>
          <a:ln w="28575">
            <a:solidFill>
              <a:srgbClr val="800000"/>
            </a:solidFill>
          </a:ln>
        </p:spPr>
        <p:txBody>
          <a:bodyPr vert="horz" wrap="square" lIns="144000" tIns="47004" rIns="94008" bIns="47004" rtlCol="0" anchor="ctr">
            <a:noAutofit/>
          </a:bodyPr>
          <a:lstStyle/>
          <a:p>
            <a:pPr algn="ctr"/>
            <a:endParaRPr lang="es-ES" sz="2000" dirty="0">
              <a:solidFill>
                <a:schemeClr val="tx1">
                  <a:lumMod val="75000"/>
                  <a:lumOff val="25000"/>
                </a:schemeClr>
              </a:solidFill>
              <a:latin typeface="Arial" pitchFamily="34" charset="0"/>
              <a:cs typeface="Arial"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737124378"/>
              </p:ext>
            </p:extLst>
          </p:nvPr>
        </p:nvGraphicFramePr>
        <p:xfrm>
          <a:off x="1117600" y="295560"/>
          <a:ext cx="9910617" cy="6326912"/>
        </p:xfrm>
        <a:graphic>
          <a:graphicData uri="http://schemas.openxmlformats.org/drawingml/2006/table">
            <a:tbl>
              <a:tblPr firstRow="1" bandRow="1">
                <a:tableStyleId>{EB344D84-9AFB-497E-A393-DC336BA19D2E}</a:tableStyleId>
              </a:tblPr>
              <a:tblGrid>
                <a:gridCol w="3775474">
                  <a:extLst>
                    <a:ext uri="{9D8B030D-6E8A-4147-A177-3AD203B41FA5}">
                      <a16:colId xmlns:a16="http://schemas.microsoft.com/office/drawing/2014/main" val="20000"/>
                    </a:ext>
                  </a:extLst>
                </a:gridCol>
                <a:gridCol w="2831603">
                  <a:extLst>
                    <a:ext uri="{9D8B030D-6E8A-4147-A177-3AD203B41FA5}">
                      <a16:colId xmlns:a16="http://schemas.microsoft.com/office/drawing/2014/main" val="20001"/>
                    </a:ext>
                  </a:extLst>
                </a:gridCol>
                <a:gridCol w="3303540">
                  <a:extLst>
                    <a:ext uri="{9D8B030D-6E8A-4147-A177-3AD203B41FA5}">
                      <a16:colId xmlns:a16="http://schemas.microsoft.com/office/drawing/2014/main" val="20002"/>
                    </a:ext>
                  </a:extLst>
                </a:gridCol>
              </a:tblGrid>
              <a:tr h="813256">
                <a:tc>
                  <a:txBody>
                    <a:bodyPr/>
                    <a:lstStyle/>
                    <a:p>
                      <a:endParaRPr lang="es-ES">
                        <a:solidFill>
                          <a:srgbClr val="FF9933"/>
                        </a:solidFill>
                      </a:endParaRPr>
                    </a:p>
                  </a:txBody>
                  <a:tcPr anchor="ctr">
                    <a:noFill/>
                  </a:tcPr>
                </a:tc>
                <a:tc>
                  <a:txBody>
                    <a:bodyPr/>
                    <a:lstStyle/>
                    <a:p>
                      <a:pPr algn="ctr"/>
                      <a:r>
                        <a:rPr lang="es-ES" sz="2400">
                          <a:solidFill>
                            <a:srgbClr val="FF9933"/>
                          </a:solidFill>
                        </a:rPr>
                        <a:t>Internet</a:t>
                      </a:r>
                    </a:p>
                    <a:p>
                      <a:pPr algn="ctr"/>
                      <a:r>
                        <a:rPr lang="es-ES" sz="1600">
                          <a:solidFill>
                            <a:srgbClr val="FF9933"/>
                          </a:solidFill>
                        </a:rPr>
                        <a:t>de la información</a:t>
                      </a:r>
                    </a:p>
                  </a:txBody>
                  <a:tcPr anchor="ctr">
                    <a:noFill/>
                  </a:tcPr>
                </a:tc>
                <a:tc>
                  <a:txBody>
                    <a:bodyPr/>
                    <a:lstStyle/>
                    <a:p>
                      <a:pPr algn="ctr"/>
                      <a:r>
                        <a:rPr lang="es-ES" sz="2400">
                          <a:solidFill>
                            <a:srgbClr val="FF9933"/>
                          </a:solidFill>
                        </a:rPr>
                        <a:t>Internet</a:t>
                      </a:r>
                    </a:p>
                    <a:p>
                      <a:pPr algn="ctr"/>
                      <a:r>
                        <a:rPr lang="es-ES" sz="1600">
                          <a:solidFill>
                            <a:srgbClr val="FF9933"/>
                          </a:solidFill>
                        </a:rPr>
                        <a:t>del valor</a:t>
                      </a:r>
                    </a:p>
                  </a:txBody>
                  <a:tcPr anchor="ctr">
                    <a:noFill/>
                  </a:tcPr>
                </a:tc>
                <a:extLst>
                  <a:ext uri="{0D108BD9-81ED-4DB2-BD59-A6C34878D82A}">
                    <a16:rowId xmlns:a16="http://schemas.microsoft.com/office/drawing/2014/main" val="10000"/>
                  </a:ext>
                </a:extLst>
              </a:tr>
              <a:tr h="741368">
                <a:tc>
                  <a:txBody>
                    <a:bodyPr/>
                    <a:lstStyle/>
                    <a:p>
                      <a:r>
                        <a:rPr lang="es-ES" b="1">
                          <a:solidFill>
                            <a:srgbClr val="FF9933"/>
                          </a:solidFill>
                        </a:rPr>
                        <a:t>Elemento que procesa</a:t>
                      </a:r>
                    </a:p>
                  </a:txBody>
                  <a:tcPr anchor="ctr">
                    <a:solidFill>
                      <a:schemeClr val="bg1">
                        <a:lumMod val="95000"/>
                      </a:schemeClr>
                    </a:solidFill>
                  </a:tcPr>
                </a:tc>
                <a:tc>
                  <a:txBody>
                    <a:bodyPr/>
                    <a:lstStyle/>
                    <a:p>
                      <a:pPr algn="ctr"/>
                      <a:r>
                        <a:rPr lang="es-ES">
                          <a:solidFill>
                            <a:srgbClr val="FF9933"/>
                          </a:solidFill>
                        </a:rPr>
                        <a:t>Información</a:t>
                      </a:r>
                    </a:p>
                  </a:txBody>
                  <a:tcPr anchor="ctr">
                    <a:solidFill>
                      <a:schemeClr val="bg1">
                        <a:lumMod val="95000"/>
                      </a:schemeClr>
                    </a:solidFill>
                  </a:tcPr>
                </a:tc>
                <a:tc>
                  <a:txBody>
                    <a:bodyPr/>
                    <a:lstStyle/>
                    <a:p>
                      <a:pPr algn="ctr"/>
                      <a:r>
                        <a:rPr lang="es-ES">
                          <a:solidFill>
                            <a:srgbClr val="FF9933"/>
                          </a:solidFill>
                        </a:rPr>
                        <a:t>Valor</a:t>
                      </a:r>
                    </a:p>
                  </a:txBody>
                  <a:tcPr anchor="ctr">
                    <a:solidFill>
                      <a:schemeClr val="bg1">
                        <a:lumMod val="95000"/>
                      </a:schemeClr>
                    </a:solidFill>
                  </a:tcPr>
                </a:tc>
                <a:extLst>
                  <a:ext uri="{0D108BD9-81ED-4DB2-BD59-A6C34878D82A}">
                    <a16:rowId xmlns:a16="http://schemas.microsoft.com/office/drawing/2014/main" val="10001"/>
                  </a:ext>
                </a:extLst>
              </a:tr>
              <a:tr h="741368">
                <a:tc>
                  <a:txBody>
                    <a:bodyPr/>
                    <a:lstStyle/>
                    <a:p>
                      <a:r>
                        <a:rPr lang="es-ES" b="1">
                          <a:solidFill>
                            <a:srgbClr val="FF9933"/>
                          </a:solidFill>
                        </a:rPr>
                        <a:t>Protocolo</a:t>
                      </a:r>
                    </a:p>
                  </a:txBody>
                  <a:tcPr anchor="ctr"/>
                </a:tc>
                <a:tc>
                  <a:txBody>
                    <a:bodyPr/>
                    <a:lstStyle/>
                    <a:p>
                      <a:pPr algn="ctr"/>
                      <a:r>
                        <a:rPr lang="es-ES" dirty="0">
                          <a:solidFill>
                            <a:srgbClr val="FF9933"/>
                          </a:solidFill>
                        </a:rPr>
                        <a:t>TCP/IP</a:t>
                      </a:r>
                    </a:p>
                  </a:txBody>
                  <a:tcPr anchor="ctr"/>
                </a:tc>
                <a:tc>
                  <a:txBody>
                    <a:bodyPr/>
                    <a:lstStyle/>
                    <a:p>
                      <a:pPr algn="ctr"/>
                      <a:r>
                        <a:rPr lang="es-ES" dirty="0" err="1">
                          <a:solidFill>
                            <a:srgbClr val="FF9933"/>
                          </a:solidFill>
                        </a:rPr>
                        <a:t>Blockchain</a:t>
                      </a:r>
                      <a:endParaRPr lang="es-ES" dirty="0">
                        <a:solidFill>
                          <a:srgbClr val="FF9933"/>
                        </a:solidFill>
                      </a:endParaRPr>
                    </a:p>
                  </a:txBody>
                  <a:tcPr anchor="ctr"/>
                </a:tc>
                <a:extLst>
                  <a:ext uri="{0D108BD9-81ED-4DB2-BD59-A6C34878D82A}">
                    <a16:rowId xmlns:a16="http://schemas.microsoft.com/office/drawing/2014/main" val="10002"/>
                  </a:ext>
                </a:extLst>
              </a:tr>
              <a:tr h="742538">
                <a:tc>
                  <a:txBody>
                    <a:bodyPr/>
                    <a:lstStyle/>
                    <a:p>
                      <a:r>
                        <a:rPr lang="es-ES" b="1">
                          <a:solidFill>
                            <a:srgbClr val="FF9933"/>
                          </a:solidFill>
                        </a:rPr>
                        <a:t>Primeros usos / Killer</a:t>
                      </a:r>
                      <a:r>
                        <a:rPr lang="es-ES" b="1" baseline="0">
                          <a:solidFill>
                            <a:srgbClr val="FF9933"/>
                          </a:solidFill>
                        </a:rPr>
                        <a:t> Apps</a:t>
                      </a:r>
                      <a:endParaRPr lang="es-ES" b="1">
                        <a:solidFill>
                          <a:srgbClr val="FF9933"/>
                        </a:solidFill>
                      </a:endParaRPr>
                    </a:p>
                  </a:txBody>
                  <a:tcPr anchor="ctr">
                    <a:solidFill>
                      <a:schemeClr val="bg1">
                        <a:lumMod val="95000"/>
                      </a:schemeClr>
                    </a:solidFill>
                  </a:tcPr>
                </a:tc>
                <a:tc>
                  <a:txBody>
                    <a:bodyPr/>
                    <a:lstStyle/>
                    <a:p>
                      <a:pPr algn="ctr"/>
                      <a:r>
                        <a:rPr lang="es-ES">
                          <a:solidFill>
                            <a:srgbClr val="FF9933"/>
                          </a:solidFill>
                        </a:rPr>
                        <a:t>Email (1971) / </a:t>
                      </a:r>
                    </a:p>
                    <a:p>
                      <a:pPr algn="ctr"/>
                      <a:r>
                        <a:rPr lang="es-ES">
                          <a:solidFill>
                            <a:srgbClr val="FF9933"/>
                          </a:solidFill>
                        </a:rPr>
                        <a:t>Acceso al email</a:t>
                      </a:r>
                    </a:p>
                  </a:txBody>
                  <a:tcPr anchor="ctr">
                    <a:solidFill>
                      <a:schemeClr val="bg1">
                        <a:lumMod val="95000"/>
                      </a:schemeClr>
                    </a:solidFill>
                  </a:tcPr>
                </a:tc>
                <a:tc>
                  <a:txBody>
                    <a:bodyPr/>
                    <a:lstStyle/>
                    <a:p>
                      <a:pPr algn="ctr"/>
                      <a:r>
                        <a:rPr lang="es-ES">
                          <a:solidFill>
                            <a:srgbClr val="FF9933"/>
                          </a:solidFill>
                        </a:rPr>
                        <a:t>Criptomonedas</a:t>
                      </a:r>
                      <a:r>
                        <a:rPr lang="es-ES" baseline="0">
                          <a:solidFill>
                            <a:srgbClr val="FF9933"/>
                          </a:solidFill>
                        </a:rPr>
                        <a:t> (2009) / </a:t>
                      </a:r>
                      <a:r>
                        <a:rPr lang="es-ES" b="1" baseline="0">
                          <a:solidFill>
                            <a:srgbClr val="FF9933"/>
                          </a:solidFill>
                        </a:rPr>
                        <a:t>Wallets</a:t>
                      </a:r>
                      <a:endParaRPr lang="es-ES" b="1">
                        <a:solidFill>
                          <a:srgbClr val="FF9933"/>
                        </a:solidFill>
                      </a:endParaRPr>
                    </a:p>
                  </a:txBody>
                  <a:tcPr anchor="ctr">
                    <a:solidFill>
                      <a:schemeClr val="bg1">
                        <a:lumMod val="95000"/>
                      </a:schemeClr>
                    </a:solidFill>
                  </a:tcPr>
                </a:tc>
                <a:extLst>
                  <a:ext uri="{0D108BD9-81ED-4DB2-BD59-A6C34878D82A}">
                    <a16:rowId xmlns:a16="http://schemas.microsoft.com/office/drawing/2014/main" val="10003"/>
                  </a:ext>
                </a:extLst>
              </a:tr>
              <a:tr h="742538">
                <a:tc>
                  <a:txBody>
                    <a:bodyPr/>
                    <a:lstStyle/>
                    <a:p>
                      <a:r>
                        <a:rPr lang="es-ES" b="1">
                          <a:solidFill>
                            <a:srgbClr val="FF9933"/>
                          </a:solidFill>
                        </a:rPr>
                        <a:t>Plataforma</a:t>
                      </a:r>
                    </a:p>
                  </a:txBody>
                  <a:tcPr anchor="ctr"/>
                </a:tc>
                <a:tc>
                  <a:txBody>
                    <a:bodyPr/>
                    <a:lstStyle/>
                    <a:p>
                      <a:pPr algn="ctr"/>
                      <a:r>
                        <a:rPr lang="es-ES" dirty="0">
                          <a:solidFill>
                            <a:srgbClr val="FF9933"/>
                          </a:solidFill>
                        </a:rPr>
                        <a:t>Internet</a:t>
                      </a:r>
                      <a:r>
                        <a:rPr lang="es-ES" baseline="0" dirty="0">
                          <a:solidFill>
                            <a:srgbClr val="FF9933"/>
                          </a:solidFill>
                        </a:rPr>
                        <a:t> / </a:t>
                      </a:r>
                      <a:r>
                        <a:rPr lang="es-ES" dirty="0">
                          <a:solidFill>
                            <a:srgbClr val="FF9933"/>
                          </a:solidFill>
                        </a:rPr>
                        <a:t>Cloud</a:t>
                      </a:r>
                    </a:p>
                    <a:p>
                      <a:pPr algn="ctr"/>
                      <a:r>
                        <a:rPr lang="es-ES" dirty="0">
                          <a:solidFill>
                            <a:srgbClr val="FF9933"/>
                          </a:solidFill>
                        </a:rPr>
                        <a:t>(</a:t>
                      </a:r>
                      <a:r>
                        <a:rPr lang="es-ES" dirty="0" err="1">
                          <a:solidFill>
                            <a:srgbClr val="FF9933"/>
                          </a:solidFill>
                        </a:rPr>
                        <a:t>ej</a:t>
                      </a:r>
                      <a:r>
                        <a:rPr lang="es-ES" dirty="0">
                          <a:solidFill>
                            <a:srgbClr val="FF9933"/>
                          </a:solidFill>
                        </a:rPr>
                        <a:t>: AWS)</a:t>
                      </a:r>
                    </a:p>
                  </a:txBody>
                  <a:tcPr anchor="ctr"/>
                </a:tc>
                <a:tc>
                  <a:txBody>
                    <a:bodyPr/>
                    <a:lstStyle/>
                    <a:p>
                      <a:pPr algn="ctr"/>
                      <a:r>
                        <a:rPr lang="es-ES" dirty="0" err="1">
                          <a:solidFill>
                            <a:srgbClr val="FF9933"/>
                          </a:solidFill>
                        </a:rPr>
                        <a:t>Mainnet</a:t>
                      </a:r>
                      <a:r>
                        <a:rPr lang="es-ES" dirty="0">
                          <a:solidFill>
                            <a:srgbClr val="FF9933"/>
                          </a:solidFill>
                        </a:rPr>
                        <a:t> / </a:t>
                      </a:r>
                      <a:r>
                        <a:rPr lang="es-ES" dirty="0" err="1">
                          <a:solidFill>
                            <a:srgbClr val="FF9933"/>
                          </a:solidFill>
                        </a:rPr>
                        <a:t>DLTs</a:t>
                      </a:r>
                      <a:endParaRPr lang="es-ES" dirty="0">
                        <a:solidFill>
                          <a:srgbClr val="FF9933"/>
                        </a:solidFill>
                      </a:endParaRPr>
                    </a:p>
                    <a:p>
                      <a:pPr algn="ctr"/>
                      <a:r>
                        <a:rPr lang="es-ES" dirty="0">
                          <a:solidFill>
                            <a:srgbClr val="FF9933"/>
                          </a:solidFill>
                        </a:rPr>
                        <a:t>(</a:t>
                      </a:r>
                      <a:r>
                        <a:rPr lang="es-ES" dirty="0" err="1">
                          <a:solidFill>
                            <a:srgbClr val="FF9933"/>
                          </a:solidFill>
                        </a:rPr>
                        <a:t>ej</a:t>
                      </a:r>
                      <a:r>
                        <a:rPr lang="es-ES" dirty="0">
                          <a:solidFill>
                            <a:srgbClr val="FF9933"/>
                          </a:solidFill>
                        </a:rPr>
                        <a:t>: Ethereum)</a:t>
                      </a:r>
                    </a:p>
                  </a:txBody>
                  <a:tcPr anchor="ctr"/>
                </a:tc>
                <a:extLst>
                  <a:ext uri="{0D108BD9-81ED-4DB2-BD59-A6C34878D82A}">
                    <a16:rowId xmlns:a16="http://schemas.microsoft.com/office/drawing/2014/main" val="10004"/>
                  </a:ext>
                </a:extLst>
              </a:tr>
              <a:tr h="742538">
                <a:tc>
                  <a:txBody>
                    <a:bodyPr/>
                    <a:lstStyle/>
                    <a:p>
                      <a:r>
                        <a:rPr lang="es-ES" b="1">
                          <a:solidFill>
                            <a:srgbClr val="FF9933"/>
                          </a:solidFill>
                        </a:rPr>
                        <a:t>Primeras aplicaciones comerciales</a:t>
                      </a:r>
                    </a:p>
                  </a:txBody>
                  <a:tcPr anchor="ctr">
                    <a:solidFill>
                      <a:schemeClr val="bg1">
                        <a:lumMod val="95000"/>
                      </a:schemeClr>
                    </a:solidFill>
                  </a:tcPr>
                </a:tc>
                <a:tc>
                  <a:txBody>
                    <a:bodyPr/>
                    <a:lstStyle/>
                    <a:p>
                      <a:pPr algn="ctr"/>
                      <a:r>
                        <a:rPr lang="es-ES">
                          <a:solidFill>
                            <a:srgbClr val="FF9933"/>
                          </a:solidFill>
                        </a:rPr>
                        <a:t>Startups .com</a:t>
                      </a:r>
                    </a:p>
                  </a:txBody>
                  <a:tcPr anchor="ctr">
                    <a:solidFill>
                      <a:schemeClr val="bg1">
                        <a:lumMod val="95000"/>
                      </a:schemeClr>
                    </a:solidFill>
                  </a:tcPr>
                </a:tc>
                <a:tc>
                  <a:txBody>
                    <a:bodyPr/>
                    <a:lstStyle/>
                    <a:p>
                      <a:pPr algn="ctr"/>
                      <a:r>
                        <a:rPr lang="es-ES">
                          <a:solidFill>
                            <a:srgbClr val="FF9933"/>
                          </a:solidFill>
                        </a:rPr>
                        <a:t>Startups</a:t>
                      </a:r>
                      <a:r>
                        <a:rPr lang="es-ES" baseline="0">
                          <a:solidFill>
                            <a:srgbClr val="FF9933"/>
                          </a:solidFill>
                        </a:rPr>
                        <a:t> blockchain</a:t>
                      </a:r>
                      <a:endParaRPr lang="es-ES">
                        <a:solidFill>
                          <a:srgbClr val="FF9933"/>
                        </a:solidFill>
                      </a:endParaRPr>
                    </a:p>
                  </a:txBody>
                  <a:tcPr anchor="ctr">
                    <a:solidFill>
                      <a:schemeClr val="bg1">
                        <a:lumMod val="95000"/>
                      </a:schemeClr>
                    </a:solidFill>
                  </a:tcPr>
                </a:tc>
                <a:extLst>
                  <a:ext uri="{0D108BD9-81ED-4DB2-BD59-A6C34878D82A}">
                    <a16:rowId xmlns:a16="http://schemas.microsoft.com/office/drawing/2014/main" val="10005"/>
                  </a:ext>
                </a:extLst>
              </a:tr>
              <a:tr h="742538">
                <a:tc>
                  <a:txBody>
                    <a:bodyPr/>
                    <a:lstStyle/>
                    <a:p>
                      <a:r>
                        <a:rPr lang="es-ES" b="1">
                          <a:solidFill>
                            <a:srgbClr val="FF9933"/>
                          </a:solidFill>
                        </a:rPr>
                        <a:t>Aplicaciones</a:t>
                      </a:r>
                      <a:r>
                        <a:rPr lang="es-ES" b="1" baseline="0">
                          <a:solidFill>
                            <a:srgbClr val="FF9933"/>
                          </a:solidFill>
                        </a:rPr>
                        <a:t> definitivas</a:t>
                      </a:r>
                      <a:endParaRPr lang="es-ES" b="1">
                        <a:solidFill>
                          <a:srgbClr val="FF9933"/>
                        </a:solidFill>
                      </a:endParaRPr>
                    </a:p>
                  </a:txBody>
                  <a:tcPr anchor="ctr"/>
                </a:tc>
                <a:tc>
                  <a:txBody>
                    <a:bodyPr/>
                    <a:lstStyle/>
                    <a:p>
                      <a:pPr algn="ctr"/>
                      <a:r>
                        <a:rPr lang="es-ES" dirty="0">
                          <a:solidFill>
                            <a:srgbClr val="FF9933"/>
                          </a:solidFill>
                        </a:rPr>
                        <a:t>E-</a:t>
                      </a:r>
                      <a:r>
                        <a:rPr lang="es-ES" dirty="0" err="1">
                          <a:solidFill>
                            <a:srgbClr val="FF9933"/>
                          </a:solidFill>
                        </a:rPr>
                        <a:t>commerce</a:t>
                      </a:r>
                      <a:endParaRPr lang="es-ES" dirty="0">
                        <a:solidFill>
                          <a:srgbClr val="FF9933"/>
                        </a:solidFill>
                      </a:endParaRPr>
                    </a:p>
                    <a:p>
                      <a:pPr algn="ctr"/>
                      <a:r>
                        <a:rPr lang="es-ES" dirty="0">
                          <a:solidFill>
                            <a:srgbClr val="FF9933"/>
                          </a:solidFill>
                        </a:rPr>
                        <a:t>“</a:t>
                      </a:r>
                      <a:r>
                        <a:rPr lang="es-ES" dirty="0" err="1">
                          <a:solidFill>
                            <a:srgbClr val="FF9933"/>
                          </a:solidFill>
                        </a:rPr>
                        <a:t>Information</a:t>
                      </a:r>
                      <a:r>
                        <a:rPr lang="es-ES" dirty="0">
                          <a:solidFill>
                            <a:srgbClr val="FF9933"/>
                          </a:solidFill>
                        </a:rPr>
                        <a:t> </a:t>
                      </a:r>
                      <a:r>
                        <a:rPr lang="es-ES" dirty="0" err="1">
                          <a:solidFill>
                            <a:srgbClr val="FF9933"/>
                          </a:solidFill>
                        </a:rPr>
                        <a:t>giants</a:t>
                      </a:r>
                      <a:r>
                        <a:rPr lang="es-ES" dirty="0">
                          <a:solidFill>
                            <a:srgbClr val="FF9933"/>
                          </a:solidFill>
                        </a:rPr>
                        <a:t>”</a:t>
                      </a:r>
                    </a:p>
                  </a:txBody>
                  <a:tcPr anchor="ctr"/>
                </a:tc>
                <a:tc>
                  <a:txBody>
                    <a:bodyPr/>
                    <a:lstStyle/>
                    <a:p>
                      <a:pPr algn="ctr"/>
                      <a:r>
                        <a:rPr lang="es-ES" b="1">
                          <a:solidFill>
                            <a:srgbClr val="FF9933"/>
                          </a:solidFill>
                        </a:rPr>
                        <a:t>Trading</a:t>
                      </a:r>
                      <a:r>
                        <a:rPr lang="es-ES" b="1" baseline="0">
                          <a:solidFill>
                            <a:srgbClr val="FF9933"/>
                          </a:solidFill>
                        </a:rPr>
                        <a:t> de activos digitales</a:t>
                      </a:r>
                    </a:p>
                    <a:p>
                      <a:pPr algn="ctr"/>
                      <a:r>
                        <a:rPr lang="es-ES" baseline="0">
                          <a:solidFill>
                            <a:srgbClr val="FF9933"/>
                          </a:solidFill>
                        </a:rPr>
                        <a:t>¿”Value giants”?</a:t>
                      </a:r>
                      <a:endParaRPr lang="es-ES">
                        <a:solidFill>
                          <a:srgbClr val="FF9933"/>
                        </a:solidFill>
                      </a:endParaRPr>
                    </a:p>
                  </a:txBody>
                  <a:tcPr anchor="ctr"/>
                </a:tc>
                <a:extLst>
                  <a:ext uri="{0D108BD9-81ED-4DB2-BD59-A6C34878D82A}">
                    <a16:rowId xmlns:a16="http://schemas.microsoft.com/office/drawing/2014/main" val="10006"/>
                  </a:ext>
                </a:extLst>
              </a:tr>
              <a:tr h="1060768">
                <a:tc>
                  <a:txBody>
                    <a:bodyPr/>
                    <a:lstStyle/>
                    <a:p>
                      <a:r>
                        <a:rPr lang="es-ES" b="1">
                          <a:solidFill>
                            <a:srgbClr val="FF9933"/>
                          </a:solidFill>
                        </a:rPr>
                        <a:t>Grandes ganadores</a:t>
                      </a:r>
                    </a:p>
                  </a:txBody>
                  <a:tcPr anchor="ctr">
                    <a:solidFill>
                      <a:schemeClr val="bg1">
                        <a:lumMod val="95000"/>
                      </a:schemeClr>
                    </a:solidFill>
                  </a:tcPr>
                </a:tc>
                <a:tc>
                  <a:txBody>
                    <a:bodyPr/>
                    <a:lstStyle/>
                    <a:p>
                      <a:pPr algn="ctr"/>
                      <a:r>
                        <a:rPr lang="es-ES">
                          <a:solidFill>
                            <a:srgbClr val="FF9933"/>
                          </a:solidFill>
                        </a:rPr>
                        <a:t>Empresas post-burbuja: FAANG</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rgbClr val="FF9933"/>
                          </a:solidFill>
                        </a:rPr>
                        <a:t>¿Empresas </a:t>
                      </a:r>
                      <a:r>
                        <a:rPr lang="es-ES" dirty="0" err="1">
                          <a:solidFill>
                            <a:srgbClr val="FF9933"/>
                          </a:solidFill>
                        </a:rPr>
                        <a:t>post-burbuja</a:t>
                      </a:r>
                      <a:r>
                        <a:rPr lang="es-ES" dirty="0">
                          <a:solidFill>
                            <a:srgbClr val="FF9933"/>
                          </a:solidFill>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err="1">
                          <a:solidFill>
                            <a:srgbClr val="FF9933"/>
                          </a:solidFill>
                        </a:rPr>
                        <a:t>Coinbase</a:t>
                      </a:r>
                      <a:r>
                        <a:rPr lang="es-ES" dirty="0">
                          <a:solidFill>
                            <a:srgbClr val="FF9933"/>
                          </a:solidFill>
                        </a:rPr>
                        <a:t>,</a:t>
                      </a:r>
                      <a:r>
                        <a:rPr lang="es-ES" baseline="0" dirty="0">
                          <a:solidFill>
                            <a:srgbClr val="FF9933"/>
                          </a:solidFill>
                        </a:rPr>
                        <a:t> </a:t>
                      </a:r>
                      <a:r>
                        <a:rPr lang="es-ES" baseline="0" dirty="0" err="1">
                          <a:solidFill>
                            <a:srgbClr val="FF9933"/>
                          </a:solidFill>
                        </a:rPr>
                        <a:t>Binance</a:t>
                      </a:r>
                      <a:r>
                        <a:rPr lang="es-ES" baseline="0" dirty="0">
                          <a:solidFill>
                            <a:srgbClr val="FF9933"/>
                          </a:solidFill>
                        </a:rPr>
                        <a:t> ¿FAANG?</a:t>
                      </a:r>
                      <a:endParaRPr lang="es-ES" dirty="0">
                        <a:solidFill>
                          <a:srgbClr val="FF9933"/>
                        </a:solidFill>
                      </a:endParaRP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303453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654867" y="736707"/>
            <a:ext cx="10882266" cy="5047235"/>
          </a:xfrm>
        </p:spPr>
        <p:txBody>
          <a:bodyPr>
            <a:normAutofit fontScale="85000" lnSpcReduction="20000"/>
          </a:bodyPr>
          <a:lstStyle/>
          <a:p>
            <a:pPr lvl="0" algn="just">
              <a:buClr>
                <a:srgbClr val="000000"/>
              </a:buClr>
            </a:pPr>
            <a:r>
              <a:rPr lang="es-ES" dirty="0">
                <a:solidFill>
                  <a:srgbClr val="000000"/>
                </a:solidFill>
                <a:latin typeface="+mj-lt"/>
              </a:rPr>
              <a:t>En este contexto, como destaqué en una reciente conferencia, para su desarrollo y cumplimiento </a:t>
            </a:r>
            <a:r>
              <a:rPr lang="es-ES" dirty="0" err="1">
                <a:solidFill>
                  <a:srgbClr val="000000"/>
                </a:solidFill>
                <a:latin typeface="+mj-lt"/>
              </a:rPr>
              <a:t>On-Chain</a:t>
            </a:r>
            <a:r>
              <a:rPr lang="es-ES" dirty="0">
                <a:solidFill>
                  <a:srgbClr val="000000"/>
                </a:solidFill>
                <a:latin typeface="+mj-lt"/>
              </a:rPr>
              <a:t>,  </a:t>
            </a:r>
            <a:r>
              <a:rPr lang="es-ES" b="1" dirty="0">
                <a:solidFill>
                  <a:srgbClr val="66FF33"/>
                </a:solidFill>
                <a:latin typeface="+mj-lt"/>
              </a:rPr>
              <a:t>la solución legal más sencilla es el uso del dinero electrónico, </a:t>
            </a:r>
            <a:r>
              <a:rPr lang="es-ES" b="1" dirty="0" err="1">
                <a:solidFill>
                  <a:srgbClr val="66FF33"/>
                </a:solidFill>
                <a:latin typeface="+mj-lt"/>
              </a:rPr>
              <a:t>tokenizándolo</a:t>
            </a:r>
            <a:r>
              <a:rPr lang="es-ES" b="1" dirty="0">
                <a:solidFill>
                  <a:srgbClr val="66FF33"/>
                </a:solidFill>
                <a:latin typeface="+mj-lt"/>
              </a:rPr>
              <a:t> (representación digital en </a:t>
            </a:r>
            <a:r>
              <a:rPr lang="es-ES" b="1" dirty="0" err="1">
                <a:solidFill>
                  <a:srgbClr val="66FF33"/>
                </a:solidFill>
                <a:latin typeface="+mj-lt"/>
              </a:rPr>
              <a:t>blockchain</a:t>
            </a:r>
            <a:r>
              <a:rPr lang="es-ES" b="1" dirty="0">
                <a:solidFill>
                  <a:srgbClr val="66FF33"/>
                </a:solidFill>
                <a:latin typeface="+mj-lt"/>
              </a:rPr>
              <a:t> de activos fungibles). </a:t>
            </a:r>
            <a:r>
              <a:rPr lang="es-ES" dirty="0">
                <a:solidFill>
                  <a:srgbClr val="000000"/>
                </a:solidFill>
                <a:latin typeface="+mj-lt"/>
              </a:rPr>
              <a:t>“El dinero de curso legal es solo el considerado así por la legislación vigente, y tiene un perfecto encaje en el párrafo primero del artículo 1.170 de nuestro vigente Código civil. Son los billetes y las monedas, el dinero bancario y el dinero electrónico (la ley indica que es el valor monetario almacenado por medios electrónicos o magnéticos que represente un crédito sobre el emisor, que se emita al recibo de fondos para efectuar operaciones de pago, y que sea aceptado por una persona física o jurídica distinta del emisor de dinero electrónico) la regulación europea para servicios de pago digitales PSD2 abre nuevas posibilidades para pagar de forma digital, sin intermediarios y con dinero FIAT (el emitido por los países) sobre </a:t>
            </a:r>
            <a:r>
              <a:rPr lang="es-ES" dirty="0" err="1">
                <a:solidFill>
                  <a:srgbClr val="000000"/>
                </a:solidFill>
                <a:latin typeface="+mj-lt"/>
              </a:rPr>
              <a:t>Blockchain</a:t>
            </a:r>
            <a:r>
              <a:rPr lang="es-ES" dirty="0">
                <a:solidFill>
                  <a:srgbClr val="000000"/>
                </a:solidFill>
                <a:latin typeface="+mj-lt"/>
              </a:rPr>
              <a:t>,  </a:t>
            </a:r>
            <a:r>
              <a:rPr lang="es-ES" sz="2800" i="1" dirty="0">
                <a:solidFill>
                  <a:srgbClr val="FF0000"/>
                </a:solidFill>
                <a:latin typeface="+mj-lt"/>
              </a:rPr>
              <a:t>(sobre esta temática, vid. Nuestra conferencia “</a:t>
            </a:r>
            <a:r>
              <a:rPr lang="es-ES" sz="2800" i="1" dirty="0" err="1">
                <a:solidFill>
                  <a:srgbClr val="FF0000"/>
                </a:solidFill>
                <a:latin typeface="+mj-lt"/>
              </a:rPr>
              <a:t>Blockchain</a:t>
            </a:r>
            <a:r>
              <a:rPr lang="es-ES" sz="2800" i="1" dirty="0">
                <a:solidFill>
                  <a:srgbClr val="FF0000"/>
                </a:solidFill>
                <a:latin typeface="+mj-lt"/>
              </a:rPr>
              <a:t> y dinero electrónico. PSD2 ¿Es posible su configuración como efectivo digital?”, </a:t>
            </a:r>
            <a:r>
              <a:rPr lang="es-ES" sz="2600" i="1" dirty="0">
                <a:solidFill>
                  <a:srgbClr val="FF0000"/>
                </a:solidFill>
                <a:latin typeface="+mj-lt"/>
              </a:rPr>
              <a:t>Consejo General de la </a:t>
            </a:r>
            <a:r>
              <a:rPr lang="es-ES" sz="2600" i="1" dirty="0" err="1">
                <a:solidFill>
                  <a:srgbClr val="FF0000"/>
                </a:solidFill>
                <a:latin typeface="+mj-lt"/>
              </a:rPr>
              <a:t>Abogacía,Madrid</a:t>
            </a:r>
            <a:r>
              <a:rPr lang="es-ES" sz="2600" i="1" dirty="0">
                <a:solidFill>
                  <a:srgbClr val="FF0000"/>
                </a:solidFill>
                <a:latin typeface="+mj-lt"/>
              </a:rPr>
              <a:t> 24 abril, 2019)</a:t>
            </a:r>
            <a:r>
              <a:rPr lang="es-ES" sz="2200" dirty="0">
                <a:solidFill>
                  <a:srgbClr val="FF0000"/>
                </a:solidFill>
                <a:latin typeface="+mj-lt"/>
              </a:rPr>
              <a:t> </a:t>
            </a:r>
          </a:p>
          <a:p>
            <a:pPr lvl="0" algn="just">
              <a:buClr>
                <a:srgbClr val="000000"/>
              </a:buClr>
            </a:pPr>
            <a:endParaRPr lang="es-ES" dirty="0">
              <a:solidFill>
                <a:srgbClr val="FF0000"/>
              </a:solidFill>
              <a:latin typeface="+mj-lt"/>
            </a:endParaRPr>
          </a:p>
          <a:p>
            <a:pPr lvl="0" algn="just">
              <a:buClr>
                <a:srgbClr val="000000"/>
              </a:buClr>
            </a:pPr>
            <a:r>
              <a:rPr lang="es-ES" dirty="0">
                <a:solidFill>
                  <a:srgbClr val="000000"/>
                </a:solidFill>
                <a:latin typeface="+mj-lt"/>
              </a:rPr>
              <a:t>Notas; promesa unilateral, </a:t>
            </a:r>
            <a:r>
              <a:rPr lang="es-ES" dirty="0">
                <a:solidFill>
                  <a:srgbClr val="ED7D31">
                    <a:lumMod val="50000"/>
                  </a:srgbClr>
                </a:solidFill>
                <a:latin typeface="+mj-lt"/>
              </a:rPr>
              <a:t>autónoma, abstracción</a:t>
            </a:r>
            <a:r>
              <a:rPr lang="es-ES" dirty="0">
                <a:solidFill>
                  <a:srgbClr val="000000"/>
                </a:solidFill>
                <a:latin typeface="+mj-lt"/>
              </a:rPr>
              <a:t>, siendo el Gemelo Digital (Digital Twin un archivo informático, y estando redactado en lenguaje binario, no acabo de entender  el fundamento por el cual algún autor afirma que no es </a:t>
            </a:r>
            <a:r>
              <a:rPr lang="es-ES" dirty="0">
                <a:solidFill>
                  <a:srgbClr val="ED7D31">
                    <a:lumMod val="50000"/>
                  </a:srgbClr>
                </a:solidFill>
                <a:latin typeface="+mj-lt"/>
              </a:rPr>
              <a:t>literal.……..AUTOMATISMO¡¡</a:t>
            </a:r>
          </a:p>
          <a:p>
            <a:endParaRPr lang="es-ES" sz="3200" dirty="0"/>
          </a:p>
        </p:txBody>
      </p:sp>
    </p:spTree>
    <p:extLst>
      <p:ext uri="{BB962C8B-B14F-4D97-AF65-F5344CB8AC3E}">
        <p14:creationId xmlns:p14="http://schemas.microsoft.com/office/powerpoint/2010/main" val="3632800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7651" y="0"/>
            <a:ext cx="11063335" cy="6144768"/>
          </a:xfrm>
        </p:spPr>
        <p:txBody>
          <a:bodyPr>
            <a:normAutofit/>
          </a:bodyPr>
          <a:lstStyle/>
          <a:p>
            <a:pPr algn="just"/>
            <a:r>
              <a:rPr lang="es-ES" sz="2000" dirty="0"/>
              <a:t>Pasamos, por tanto, del documento electrónico </a:t>
            </a:r>
            <a:r>
              <a:rPr lang="es-ES" sz="2000" dirty="0" err="1"/>
              <a:t>metadatado</a:t>
            </a:r>
            <a:r>
              <a:rPr lang="es-ES" sz="2000" dirty="0"/>
              <a:t> al documento, además, “inteligente”, dotado de instrucciones autoejecutables, “Pagaré inteligente” con marca de tiempo y firma electrónica que, incluso, puede ser configurada siguiendo el reglamento (EU) No 910/2014, provee de un marco legal relativo a la identificación electrónica y los servicios de confianza para las transacciones electrónicas en el mercado interior</a:t>
            </a:r>
            <a:br>
              <a:rPr lang="es-ES" sz="2000" dirty="0"/>
            </a:br>
            <a:r>
              <a:rPr lang="es-ES" sz="2000" dirty="0">
                <a:solidFill>
                  <a:srgbClr val="FF0000"/>
                </a:solidFill>
              </a:rPr>
              <a:t>Esta normativa, conocida como </a:t>
            </a:r>
            <a:r>
              <a:rPr lang="es-ES" sz="2000" dirty="0" err="1">
                <a:solidFill>
                  <a:srgbClr val="FF0000"/>
                </a:solidFill>
              </a:rPr>
              <a:t>eIDAS</a:t>
            </a:r>
            <a:r>
              <a:rPr lang="es-ES" sz="2000" dirty="0">
                <a:solidFill>
                  <a:srgbClr val="FF0000"/>
                </a:solidFill>
              </a:rPr>
              <a:t>, aplicable desde el 1 de julio de 2016, es la que ha seguido  BAES para dar seguridad jurídica a las transacciones realizadas con esta tecnología en la red </a:t>
            </a:r>
            <a:r>
              <a:rPr lang="es-ES" sz="2000" dirty="0" err="1">
                <a:solidFill>
                  <a:srgbClr val="FF0000"/>
                </a:solidFill>
              </a:rPr>
              <a:t>Blockchain</a:t>
            </a:r>
            <a:r>
              <a:rPr lang="es-ES" sz="2000" dirty="0">
                <a:solidFill>
                  <a:srgbClr val="FF0000"/>
                </a:solidFill>
              </a:rPr>
              <a:t> “</a:t>
            </a:r>
            <a:r>
              <a:rPr lang="es-ES" sz="2000" dirty="0" err="1">
                <a:solidFill>
                  <a:srgbClr val="FF0000"/>
                </a:solidFill>
              </a:rPr>
              <a:t>BlockcUniversitas</a:t>
            </a:r>
            <a:r>
              <a:rPr lang="es-ES" sz="2000" dirty="0">
                <a:solidFill>
                  <a:srgbClr val="FF0000"/>
                </a:solidFill>
              </a:rPr>
              <a:t>”, en la que técnicamente es imposible la copia electrónica, y el documento es guardado en la red </a:t>
            </a:r>
            <a:r>
              <a:rPr lang="es-ES" sz="2000" dirty="0">
                <a:solidFill>
                  <a:srgbClr val="00B0F0"/>
                </a:solidFill>
              </a:rPr>
              <a:t>(no es simplemente un repositorio de Hashes, sistema habitual en otras redes </a:t>
            </a:r>
            <a:r>
              <a:rPr lang="es-ES" sz="2000" dirty="0" err="1">
                <a:solidFill>
                  <a:srgbClr val="00B0F0"/>
                </a:solidFill>
              </a:rPr>
              <a:t>Blockchain</a:t>
            </a:r>
            <a:r>
              <a:rPr lang="es-ES" sz="2000" dirty="0">
                <a:solidFill>
                  <a:srgbClr val="00B0F0"/>
                </a:solidFill>
              </a:rPr>
              <a:t>). </a:t>
            </a:r>
            <a:br>
              <a:rPr lang="es-ES" sz="2000" dirty="0">
                <a:solidFill>
                  <a:srgbClr val="00B0F0"/>
                </a:solidFill>
              </a:rPr>
            </a:br>
            <a:br>
              <a:rPr lang="es-ES" sz="2000" dirty="0">
                <a:solidFill>
                  <a:srgbClr val="00B0F0"/>
                </a:solidFill>
              </a:rPr>
            </a:br>
            <a:r>
              <a:rPr lang="es-ES" sz="2000" dirty="0"/>
              <a:t>Es decir, </a:t>
            </a:r>
            <a:r>
              <a:rPr lang="es-ES" sz="2000" b="1" dirty="0">
                <a:solidFill>
                  <a:srgbClr val="002060"/>
                </a:solidFill>
              </a:rPr>
              <a:t>se consigue que quien lo cobra sea el poseedor legítimo</a:t>
            </a:r>
            <a:r>
              <a:rPr lang="es-ES" sz="2000" dirty="0"/>
              <a:t>. La validez legal del documento electrónico no depende sólo de su posesión material, sino de la configuración (técnica), y legal (</a:t>
            </a:r>
            <a:r>
              <a:rPr lang="es-ES" sz="2000" dirty="0" err="1"/>
              <a:t>eIDAS</a:t>
            </a:r>
            <a:r>
              <a:rPr lang="es-ES" sz="2000" dirty="0"/>
              <a:t>) de la base de datos descentralizada de la que se desprende la titularidad legítima del título, y a través de la que deben realizarse las transmisiones del mismo. Se crean sistemas de registro (archivo) en los que no existe el tercero que actúa como depositario de los documentos o mensajes electrónicos, pero ofrece seguridad a la gestión y circulación de títulos-valores (de los endosos)</a:t>
            </a:r>
          </a:p>
        </p:txBody>
      </p:sp>
    </p:spTree>
    <p:extLst>
      <p:ext uri="{BB962C8B-B14F-4D97-AF65-F5344CB8AC3E}">
        <p14:creationId xmlns:p14="http://schemas.microsoft.com/office/powerpoint/2010/main" val="1773125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2901BA9-660D-4952-A5E3-ADBE415349B9}"/>
              </a:ext>
            </a:extLst>
          </p:cNvPr>
          <p:cNvPicPr>
            <a:picLocks noChangeAspect="1"/>
          </p:cNvPicPr>
          <p:nvPr/>
        </p:nvPicPr>
        <p:blipFill rotWithShape="1">
          <a:blip r:embed="rId2"/>
          <a:srcRect t="16467" b="2888"/>
          <a:stretch/>
        </p:blipFill>
        <p:spPr>
          <a:xfrm>
            <a:off x="20" y="10"/>
            <a:ext cx="12191980" cy="6857990"/>
          </a:xfrm>
          <a:prstGeom prst="rect">
            <a:avLst/>
          </a:prstGeom>
        </p:spPr>
      </p:pic>
      <p:sp>
        <p:nvSpPr>
          <p:cNvPr id="3" name="Marcador de texto 2"/>
          <p:cNvSpPr>
            <a:spLocks noGrp="1"/>
          </p:cNvSpPr>
          <p:nvPr>
            <p:ph type="body" idx="1"/>
          </p:nvPr>
        </p:nvSpPr>
        <p:spPr>
          <a:xfrm>
            <a:off x="804335" y="1380931"/>
            <a:ext cx="3503122" cy="3873202"/>
          </a:xfrm>
        </p:spPr>
        <p:txBody>
          <a:bodyPr vert="horz" lIns="91440" tIns="45720" rIns="91440" bIns="45720" rtlCol="0" anchor="t">
            <a:normAutofit lnSpcReduction="10000"/>
          </a:bodyPr>
          <a:lstStyle/>
          <a:p>
            <a:pPr algn="just">
              <a:lnSpc>
                <a:spcPct val="100000"/>
              </a:lnSpc>
            </a:pPr>
            <a:r>
              <a:rPr lang="en-US" sz="1050" b="1" dirty="0">
                <a:solidFill>
                  <a:srgbClr val="FF9933"/>
                </a:solidFill>
                <a:latin typeface="+mj-lt"/>
              </a:rPr>
              <a:t>Un breve </a:t>
            </a:r>
            <a:r>
              <a:rPr lang="en-US" sz="1050" b="1" dirty="0" err="1">
                <a:solidFill>
                  <a:srgbClr val="FF9933"/>
                </a:solidFill>
                <a:latin typeface="+mj-lt"/>
              </a:rPr>
              <a:t>apunte</a:t>
            </a:r>
            <a:r>
              <a:rPr lang="en-US" sz="1050" b="1" dirty="0">
                <a:solidFill>
                  <a:srgbClr val="FF9933"/>
                </a:solidFill>
                <a:latin typeface="+mj-lt"/>
              </a:rPr>
              <a:t> </a:t>
            </a:r>
            <a:r>
              <a:rPr lang="en-US" sz="1050" b="1" dirty="0" err="1">
                <a:solidFill>
                  <a:srgbClr val="FF9933"/>
                </a:solidFill>
                <a:latin typeface="+mj-lt"/>
              </a:rPr>
              <a:t>histórico</a:t>
            </a:r>
            <a:r>
              <a:rPr lang="en-US" sz="1050" b="1" dirty="0">
                <a:solidFill>
                  <a:srgbClr val="FF9933"/>
                </a:solidFill>
                <a:latin typeface="+mj-lt"/>
              </a:rPr>
              <a:t>. </a:t>
            </a:r>
            <a:r>
              <a:rPr lang="en-US" sz="1050" b="1" dirty="0" err="1">
                <a:latin typeface="+mj-lt"/>
              </a:rPr>
              <a:t>En</a:t>
            </a:r>
            <a:r>
              <a:rPr lang="en-US" sz="1050" b="1" dirty="0">
                <a:latin typeface="+mj-lt"/>
              </a:rPr>
              <a:t> el </a:t>
            </a:r>
            <a:r>
              <a:rPr lang="en-US" sz="1050" b="1" dirty="0" err="1">
                <a:latin typeface="+mj-lt"/>
              </a:rPr>
              <a:t>Archivo</a:t>
            </a:r>
            <a:r>
              <a:rPr lang="en-US" sz="1050" b="1" dirty="0">
                <a:latin typeface="+mj-lt"/>
              </a:rPr>
              <a:t> Municipal de Valencia se custodia la </a:t>
            </a:r>
            <a:r>
              <a:rPr lang="en-US" sz="1050" b="1" dirty="0" err="1">
                <a:latin typeface="+mj-lt"/>
              </a:rPr>
              <a:t>letra</a:t>
            </a:r>
            <a:r>
              <a:rPr lang="en-US" sz="1050" b="1" dirty="0">
                <a:latin typeface="+mj-lt"/>
              </a:rPr>
              <a:t> de </a:t>
            </a:r>
            <a:r>
              <a:rPr lang="en-US" sz="1050" b="1" dirty="0" err="1">
                <a:latin typeface="+mj-lt"/>
              </a:rPr>
              <a:t>cambio</a:t>
            </a:r>
            <a:r>
              <a:rPr lang="en-US" sz="1050" b="1" dirty="0">
                <a:latin typeface="+mj-lt"/>
              </a:rPr>
              <a:t> </a:t>
            </a:r>
            <a:r>
              <a:rPr lang="en-US" sz="1050" b="1" dirty="0" err="1">
                <a:latin typeface="+mj-lt"/>
              </a:rPr>
              <a:t>más</a:t>
            </a:r>
            <a:r>
              <a:rPr lang="en-US" sz="1050" b="1" dirty="0">
                <a:latin typeface="+mj-lt"/>
              </a:rPr>
              <a:t> </a:t>
            </a:r>
            <a:r>
              <a:rPr lang="en-US" sz="1050" b="1" dirty="0" err="1">
                <a:latin typeface="+mj-lt"/>
              </a:rPr>
              <a:t>antigua</a:t>
            </a:r>
            <a:r>
              <a:rPr lang="en-US" sz="1050" b="1" dirty="0">
                <a:latin typeface="+mj-lt"/>
              </a:rPr>
              <a:t> de </a:t>
            </a:r>
            <a:r>
              <a:rPr lang="en-US" sz="1050" b="1" dirty="0" err="1">
                <a:latin typeface="+mj-lt"/>
              </a:rPr>
              <a:t>España</a:t>
            </a:r>
            <a:r>
              <a:rPr lang="en-US" sz="1050" b="1" dirty="0">
                <a:latin typeface="+mj-lt"/>
              </a:rPr>
              <a:t> (</a:t>
            </a:r>
            <a:r>
              <a:rPr lang="en-US" sz="1050" b="1" dirty="0" err="1">
                <a:latin typeface="+mj-lt"/>
              </a:rPr>
              <a:t>Fecha</a:t>
            </a:r>
            <a:r>
              <a:rPr lang="en-US" sz="1050" b="1" dirty="0">
                <a:latin typeface="+mj-lt"/>
              </a:rPr>
              <a:t> del </a:t>
            </a:r>
            <a:r>
              <a:rPr lang="en-US" sz="1050" b="1" dirty="0" err="1">
                <a:latin typeface="+mj-lt"/>
              </a:rPr>
              <a:t>liberamiento</a:t>
            </a:r>
            <a:r>
              <a:rPr lang="en-US" sz="1050" b="1" dirty="0">
                <a:latin typeface="+mj-lt"/>
              </a:rPr>
              <a:t>: </a:t>
            </a:r>
            <a:r>
              <a:rPr lang="en-US" sz="1050" b="1" dirty="0" err="1">
                <a:latin typeface="+mj-lt"/>
              </a:rPr>
              <a:t>divendres</a:t>
            </a:r>
            <a:r>
              <a:rPr lang="en-US" sz="1050" b="1" dirty="0">
                <a:latin typeface="+mj-lt"/>
              </a:rPr>
              <a:t> a XIX de </a:t>
            </a:r>
            <a:r>
              <a:rPr lang="en-US" sz="1050" b="1" dirty="0" err="1">
                <a:latin typeface="+mj-lt"/>
              </a:rPr>
              <a:t>febrero</a:t>
            </a:r>
            <a:r>
              <a:rPr lang="en-US" sz="1050" b="1" dirty="0">
                <a:latin typeface="+mj-lt"/>
              </a:rPr>
              <a:t> de 1371), </a:t>
            </a:r>
            <a:r>
              <a:rPr lang="en-US" sz="1050" b="1" dirty="0" err="1">
                <a:latin typeface="+mj-lt"/>
              </a:rPr>
              <a:t>guardada</a:t>
            </a:r>
            <a:r>
              <a:rPr lang="en-US" sz="1050" b="1" dirty="0">
                <a:latin typeface="+mj-lt"/>
              </a:rPr>
              <a:t> -hoy </a:t>
            </a:r>
            <a:r>
              <a:rPr lang="en-US" sz="1050" b="1" dirty="0" err="1">
                <a:latin typeface="+mj-lt"/>
              </a:rPr>
              <a:t>celosamente</a:t>
            </a:r>
            <a:r>
              <a:rPr lang="en-US" sz="1050" b="1" dirty="0">
                <a:latin typeface="+mj-lt"/>
              </a:rPr>
              <a:t>- </a:t>
            </a:r>
            <a:r>
              <a:rPr lang="en-US" sz="1050" b="1" dirty="0" err="1">
                <a:latin typeface="+mj-lt"/>
              </a:rPr>
              <a:t>en</a:t>
            </a:r>
            <a:r>
              <a:rPr lang="en-US" sz="1050" b="1" dirty="0">
                <a:latin typeface="+mj-lt"/>
              </a:rPr>
              <a:t> una vitrina. El que </a:t>
            </a:r>
            <a:r>
              <a:rPr lang="en-US" sz="1050" b="1" dirty="0" err="1">
                <a:latin typeface="+mj-lt"/>
              </a:rPr>
              <a:t>fuera</a:t>
            </a:r>
            <a:r>
              <a:rPr lang="en-US" sz="1050" b="1" dirty="0">
                <a:latin typeface="+mj-lt"/>
              </a:rPr>
              <a:t> </a:t>
            </a:r>
            <a:r>
              <a:rPr lang="en-US" sz="1050" b="1" dirty="0" err="1">
                <a:latin typeface="+mj-lt"/>
              </a:rPr>
              <a:t>archivero</a:t>
            </a:r>
            <a:r>
              <a:rPr lang="en-US" sz="1050" b="1" dirty="0">
                <a:latin typeface="+mj-lt"/>
              </a:rPr>
              <a:t> municipal </a:t>
            </a:r>
            <a:r>
              <a:rPr lang="en-US" sz="1050" b="1" dirty="0" err="1">
                <a:latin typeface="+mj-lt"/>
              </a:rPr>
              <a:t>Tramoyeres</a:t>
            </a:r>
            <a:r>
              <a:rPr lang="en-US" sz="1050" b="1" dirty="0">
                <a:latin typeface="+mj-lt"/>
              </a:rPr>
              <a:t> </a:t>
            </a:r>
            <a:r>
              <a:rPr lang="en-US" sz="1050" b="1" dirty="0" err="1">
                <a:latin typeface="+mj-lt"/>
              </a:rPr>
              <a:t>Blasco</a:t>
            </a:r>
            <a:r>
              <a:rPr lang="en-US" sz="1050" b="1" dirty="0">
                <a:latin typeface="+mj-lt"/>
              </a:rPr>
              <a:t> </a:t>
            </a:r>
            <a:r>
              <a:rPr lang="en-US" sz="1050" b="1" dirty="0" err="1">
                <a:latin typeface="+mj-lt"/>
              </a:rPr>
              <a:t>encontró</a:t>
            </a:r>
            <a:r>
              <a:rPr lang="en-US" sz="1050" b="1" dirty="0">
                <a:latin typeface="+mj-lt"/>
              </a:rPr>
              <a:t>, </a:t>
            </a:r>
            <a:r>
              <a:rPr lang="en-US" sz="1050" b="1" dirty="0" err="1">
                <a:latin typeface="+mj-lt"/>
              </a:rPr>
              <a:t>en</a:t>
            </a:r>
            <a:r>
              <a:rPr lang="en-US" sz="1050" b="1" dirty="0">
                <a:latin typeface="+mj-lt"/>
              </a:rPr>
              <a:t> </a:t>
            </a:r>
            <a:r>
              <a:rPr lang="en-US" sz="1050" b="1" dirty="0" err="1">
                <a:latin typeface="+mj-lt"/>
              </a:rPr>
              <a:t>su</a:t>
            </a:r>
            <a:r>
              <a:rPr lang="en-US" sz="1050" b="1" dirty="0">
                <a:latin typeface="+mj-lt"/>
              </a:rPr>
              <a:t> día, un </a:t>
            </a:r>
            <a:r>
              <a:rPr lang="en-US" b="1" dirty="0">
                <a:solidFill>
                  <a:srgbClr val="FF9933"/>
                </a:solidFill>
                <a:latin typeface="+mj-lt"/>
              </a:rPr>
              <a:t>asiento </a:t>
            </a:r>
            <a:r>
              <a:rPr lang="en-US" b="1" dirty="0" err="1">
                <a:solidFill>
                  <a:srgbClr val="FF9933"/>
                </a:solidFill>
                <a:latin typeface="+mj-lt"/>
              </a:rPr>
              <a:t>en</a:t>
            </a:r>
            <a:r>
              <a:rPr lang="en-US" b="1" dirty="0">
                <a:solidFill>
                  <a:srgbClr val="FF9933"/>
                </a:solidFill>
                <a:latin typeface="+mj-lt"/>
              </a:rPr>
              <a:t> el </a:t>
            </a:r>
            <a:r>
              <a:rPr lang="en-US" b="1" dirty="0" err="1">
                <a:solidFill>
                  <a:srgbClr val="FF9933"/>
                </a:solidFill>
                <a:latin typeface="+mj-lt"/>
              </a:rPr>
              <a:t>libro</a:t>
            </a:r>
            <a:r>
              <a:rPr lang="en-US" b="1" dirty="0">
                <a:solidFill>
                  <a:srgbClr val="FF9933"/>
                </a:solidFill>
                <a:latin typeface="+mj-lt"/>
              </a:rPr>
              <a:t> de </a:t>
            </a:r>
            <a:r>
              <a:rPr lang="en-US" b="1" dirty="0" err="1">
                <a:solidFill>
                  <a:srgbClr val="FF9933"/>
                </a:solidFill>
                <a:latin typeface="+mj-lt"/>
              </a:rPr>
              <a:t>pagos</a:t>
            </a:r>
            <a:r>
              <a:rPr lang="en-US" b="1" dirty="0">
                <a:solidFill>
                  <a:srgbClr val="FF9933"/>
                </a:solidFill>
                <a:latin typeface="+mj-lt"/>
              </a:rPr>
              <a:t> </a:t>
            </a:r>
            <a:r>
              <a:rPr lang="en-US" b="1" dirty="0">
                <a:latin typeface="+mj-lt"/>
              </a:rPr>
              <a:t>-</a:t>
            </a:r>
            <a:r>
              <a:rPr lang="en-US" sz="1050" b="1" dirty="0" err="1">
                <a:latin typeface="+mj-lt"/>
              </a:rPr>
              <a:t>Llibre</a:t>
            </a:r>
            <a:r>
              <a:rPr lang="en-US" sz="1050" b="1" dirty="0">
                <a:latin typeface="+mj-lt"/>
              </a:rPr>
              <a:t> de </a:t>
            </a:r>
            <a:r>
              <a:rPr lang="en-US" sz="1050" b="1" dirty="0" err="1">
                <a:latin typeface="+mj-lt"/>
              </a:rPr>
              <a:t>Claveria</a:t>
            </a:r>
            <a:r>
              <a:rPr lang="en-US" sz="1050" b="1" dirty="0">
                <a:latin typeface="+mj-lt"/>
              </a:rPr>
              <a:t> </a:t>
            </a:r>
            <a:r>
              <a:rPr lang="en-US" sz="1050" b="1" dirty="0" err="1">
                <a:latin typeface="+mj-lt"/>
              </a:rPr>
              <a:t>Comuna</a:t>
            </a:r>
            <a:r>
              <a:rPr lang="en-US" sz="1050" b="1" dirty="0">
                <a:latin typeface="+mj-lt"/>
              </a:rPr>
              <a:t>, </a:t>
            </a:r>
            <a:r>
              <a:rPr lang="en-US" sz="1050" b="1" dirty="0" err="1">
                <a:latin typeface="+mj-lt"/>
              </a:rPr>
              <a:t>llibres</a:t>
            </a:r>
            <a:r>
              <a:rPr lang="en-US" sz="1050" b="1" dirty="0">
                <a:latin typeface="+mj-lt"/>
              </a:rPr>
              <a:t> </a:t>
            </a:r>
            <a:r>
              <a:rPr lang="en-US" sz="1050" b="1" dirty="0" err="1">
                <a:latin typeface="+mj-lt"/>
              </a:rPr>
              <a:t>en</a:t>
            </a:r>
            <a:r>
              <a:rPr lang="en-US" sz="1050" b="1" dirty="0">
                <a:latin typeface="+mj-lt"/>
              </a:rPr>
              <a:t> </a:t>
            </a:r>
            <a:r>
              <a:rPr lang="en-US" sz="1050" b="1" dirty="0" err="1">
                <a:latin typeface="+mj-lt"/>
              </a:rPr>
              <a:t>els</a:t>
            </a:r>
            <a:r>
              <a:rPr lang="en-US" sz="1050" b="1" dirty="0">
                <a:latin typeface="+mj-lt"/>
              </a:rPr>
              <a:t> quals es </a:t>
            </a:r>
            <a:r>
              <a:rPr lang="en-US" sz="1050" b="1" dirty="0" err="1">
                <a:latin typeface="+mj-lt"/>
              </a:rPr>
              <a:t>registra</a:t>
            </a:r>
            <a:r>
              <a:rPr lang="en-US" sz="1050" b="1" dirty="0">
                <a:latin typeface="+mj-lt"/>
              </a:rPr>
              <a:t> la </a:t>
            </a:r>
            <a:r>
              <a:rPr lang="en-US" sz="1050" b="1" dirty="0" err="1">
                <a:latin typeface="+mj-lt"/>
              </a:rPr>
              <a:t>relació</a:t>
            </a:r>
            <a:r>
              <a:rPr lang="en-US" sz="1050" b="1" dirty="0">
                <a:latin typeface="+mj-lt"/>
              </a:rPr>
              <a:t> </a:t>
            </a:r>
            <a:r>
              <a:rPr lang="en-US" sz="1050" b="1" dirty="0" err="1">
                <a:latin typeface="+mj-lt"/>
              </a:rPr>
              <a:t>detallada</a:t>
            </a:r>
            <a:r>
              <a:rPr lang="en-US" sz="1050" b="1" dirty="0">
                <a:latin typeface="+mj-lt"/>
              </a:rPr>
              <a:t> </a:t>
            </a:r>
            <a:r>
              <a:rPr lang="en-US" sz="1050" b="1" dirty="0" err="1">
                <a:latin typeface="+mj-lt"/>
              </a:rPr>
              <a:t>dels</a:t>
            </a:r>
            <a:r>
              <a:rPr lang="en-US" sz="1050" b="1" dirty="0">
                <a:latin typeface="+mj-lt"/>
              </a:rPr>
              <a:t> </a:t>
            </a:r>
            <a:r>
              <a:rPr lang="en-US" sz="1050" b="1" dirty="0" err="1">
                <a:latin typeface="+mj-lt"/>
              </a:rPr>
              <a:t>pagaments</a:t>
            </a:r>
            <a:r>
              <a:rPr lang="en-US" sz="1050" b="1" dirty="0">
                <a:latin typeface="+mj-lt"/>
              </a:rPr>
              <a:t> </a:t>
            </a:r>
            <a:r>
              <a:rPr lang="en-US" sz="1050" b="1" dirty="0" err="1">
                <a:latin typeface="+mj-lt"/>
              </a:rPr>
              <a:t>realitzats</a:t>
            </a:r>
            <a:r>
              <a:rPr lang="en-US" sz="1050" b="1" dirty="0">
                <a:latin typeface="+mj-lt"/>
              </a:rPr>
              <a:t> pel </a:t>
            </a:r>
            <a:r>
              <a:rPr lang="en-US" sz="1050" b="1" dirty="0" err="1">
                <a:latin typeface="+mj-lt"/>
              </a:rPr>
              <a:t>clavari</a:t>
            </a:r>
            <a:r>
              <a:rPr lang="en-US" sz="1050" b="1" dirty="0">
                <a:latin typeface="+mj-lt"/>
              </a:rPr>
              <a:t> </a:t>
            </a:r>
            <a:r>
              <a:rPr lang="en-US" sz="1050" b="1" dirty="0" err="1">
                <a:latin typeface="+mj-lt"/>
              </a:rPr>
              <a:t>amb</a:t>
            </a:r>
            <a:r>
              <a:rPr lang="en-US" sz="1050" b="1" dirty="0">
                <a:latin typeface="+mj-lt"/>
              </a:rPr>
              <a:t> </a:t>
            </a:r>
            <a:r>
              <a:rPr lang="en-US" sz="1050" b="1" dirty="0" err="1">
                <a:latin typeface="+mj-lt"/>
              </a:rPr>
              <a:t>els</a:t>
            </a:r>
            <a:r>
              <a:rPr lang="en-US" sz="1050" b="1" dirty="0">
                <a:latin typeface="+mj-lt"/>
              </a:rPr>
              <a:t> </a:t>
            </a:r>
            <a:r>
              <a:rPr lang="en-US" sz="1050" b="1" dirty="0" err="1">
                <a:latin typeface="+mj-lt"/>
              </a:rPr>
              <a:t>fons</a:t>
            </a:r>
            <a:r>
              <a:rPr lang="en-US" sz="1050" b="1" dirty="0">
                <a:latin typeface="+mj-lt"/>
              </a:rPr>
              <a:t> de </a:t>
            </a:r>
            <a:r>
              <a:rPr lang="en-US" sz="1050" b="1" dirty="0" err="1">
                <a:latin typeface="+mj-lt"/>
              </a:rPr>
              <a:t>l'hisenda</a:t>
            </a:r>
            <a:r>
              <a:rPr lang="en-US" sz="1050" b="1" dirty="0">
                <a:latin typeface="+mj-lt"/>
              </a:rPr>
              <a:t> municipal-. </a:t>
            </a:r>
            <a:r>
              <a:rPr lang="en-US" sz="1050" b="1" dirty="0" err="1">
                <a:latin typeface="+mj-lt"/>
              </a:rPr>
              <a:t>Estos</a:t>
            </a:r>
            <a:r>
              <a:rPr lang="en-US" sz="1050" b="1" dirty="0">
                <a:latin typeface="+mj-lt"/>
              </a:rPr>
              <a:t> </a:t>
            </a:r>
            <a:r>
              <a:rPr lang="en-US" sz="1050" b="1" i="1" dirty="0">
                <a:latin typeface="+mj-lt"/>
              </a:rPr>
              <a:t>asientos de </a:t>
            </a:r>
            <a:r>
              <a:rPr lang="en-US" sz="1050" b="1" i="1" dirty="0" err="1">
                <a:latin typeface="+mj-lt"/>
              </a:rPr>
              <a:t>pagos</a:t>
            </a:r>
            <a:r>
              <a:rPr lang="en-US" sz="1050" b="1" i="1" dirty="0">
                <a:latin typeface="+mj-lt"/>
              </a:rPr>
              <a:t> de </a:t>
            </a:r>
            <a:r>
              <a:rPr lang="en-US" sz="1050" b="1" i="1" dirty="0" err="1">
                <a:latin typeface="+mj-lt"/>
              </a:rPr>
              <a:t>letras</a:t>
            </a:r>
            <a:r>
              <a:rPr lang="en-US" sz="1050" b="1" dirty="0">
                <a:latin typeface="+mj-lt"/>
              </a:rPr>
              <a:t> </a:t>
            </a:r>
            <a:r>
              <a:rPr lang="en-US" sz="1050" b="1" dirty="0" err="1">
                <a:latin typeface="+mj-lt"/>
              </a:rPr>
              <a:t>eran</a:t>
            </a:r>
            <a:r>
              <a:rPr lang="en-US" sz="1050" b="1" dirty="0">
                <a:latin typeface="+mj-lt"/>
              </a:rPr>
              <a:t> </a:t>
            </a:r>
            <a:r>
              <a:rPr lang="en-US" sz="1050" b="1" dirty="0" err="1">
                <a:latin typeface="+mj-lt"/>
              </a:rPr>
              <a:t>bastantes</a:t>
            </a:r>
            <a:r>
              <a:rPr lang="en-US" sz="1050" b="1" dirty="0">
                <a:latin typeface="+mj-lt"/>
              </a:rPr>
              <a:t> </a:t>
            </a:r>
            <a:r>
              <a:rPr lang="en-US" sz="1050" b="1" dirty="0" err="1">
                <a:latin typeface="+mj-lt"/>
              </a:rPr>
              <a:t>frecuentes</a:t>
            </a:r>
            <a:r>
              <a:rPr lang="en-US" sz="1050" b="1" dirty="0">
                <a:latin typeface="+mj-lt"/>
              </a:rPr>
              <a:t> </a:t>
            </a:r>
            <a:r>
              <a:rPr lang="en-US" sz="1050" b="1" dirty="0" err="1">
                <a:latin typeface="+mj-lt"/>
              </a:rPr>
              <a:t>en</a:t>
            </a:r>
            <a:r>
              <a:rPr lang="en-US" sz="1050" b="1" dirty="0">
                <a:latin typeface="+mj-lt"/>
              </a:rPr>
              <a:t> los </a:t>
            </a:r>
            <a:r>
              <a:rPr lang="en-US" sz="1050" b="1" dirty="0" err="1">
                <a:latin typeface="+mj-lt"/>
              </a:rPr>
              <a:t>libros</a:t>
            </a:r>
            <a:r>
              <a:rPr lang="en-US" sz="1050" b="1" dirty="0">
                <a:latin typeface="+mj-lt"/>
              </a:rPr>
              <a:t> </a:t>
            </a:r>
            <a:r>
              <a:rPr lang="en-US" sz="1050" b="1" dirty="0" err="1">
                <a:latin typeface="+mj-lt"/>
              </a:rPr>
              <a:t>municipales</a:t>
            </a:r>
            <a:r>
              <a:rPr lang="en-US" sz="1050" b="1" dirty="0">
                <a:latin typeface="+mj-lt"/>
              </a:rPr>
              <a:t> de </a:t>
            </a:r>
            <a:r>
              <a:rPr lang="en-US" sz="1050" b="1" dirty="0" err="1">
                <a:latin typeface="+mj-lt"/>
              </a:rPr>
              <a:t>aquella</a:t>
            </a:r>
            <a:r>
              <a:rPr lang="en-US" sz="1050" b="1" dirty="0">
                <a:latin typeface="+mj-lt"/>
              </a:rPr>
              <a:t> </a:t>
            </a:r>
            <a:r>
              <a:rPr lang="en-US" sz="1050" b="1" dirty="0" err="1">
                <a:latin typeface="+mj-lt"/>
              </a:rPr>
              <a:t>época</a:t>
            </a:r>
            <a:r>
              <a:rPr lang="en-US" sz="1050" b="1" dirty="0">
                <a:latin typeface="+mj-lt"/>
              </a:rPr>
              <a:t> </a:t>
            </a:r>
            <a:r>
              <a:rPr lang="en-US" sz="1050" b="1" dirty="0" err="1">
                <a:latin typeface="+mj-lt"/>
              </a:rPr>
              <a:t>pero</a:t>
            </a:r>
            <a:r>
              <a:rPr lang="en-US" sz="1050" b="1" dirty="0">
                <a:latin typeface="+mj-lt"/>
              </a:rPr>
              <a:t>, </a:t>
            </a:r>
            <a:r>
              <a:rPr lang="en-US" sz="1050" b="1" dirty="0" err="1">
                <a:latin typeface="+mj-lt"/>
              </a:rPr>
              <a:t>en</a:t>
            </a:r>
            <a:r>
              <a:rPr lang="en-US" sz="1050" b="1" dirty="0">
                <a:latin typeface="+mj-lt"/>
              </a:rPr>
              <a:t> </a:t>
            </a:r>
            <a:r>
              <a:rPr lang="en-US" sz="1050" b="1" dirty="0" err="1">
                <a:latin typeface="+mj-lt"/>
              </a:rPr>
              <a:t>cambio</a:t>
            </a:r>
            <a:r>
              <a:rPr lang="en-US" sz="1050" b="1" dirty="0">
                <a:latin typeface="+mj-lt"/>
              </a:rPr>
              <a:t>, no </a:t>
            </a:r>
            <a:r>
              <a:rPr lang="en-US" sz="1050" b="1" dirty="0" err="1">
                <a:latin typeface="+mj-lt"/>
              </a:rPr>
              <a:t>conservamos</a:t>
            </a:r>
            <a:r>
              <a:rPr lang="en-US" sz="1050" b="1" dirty="0">
                <a:latin typeface="+mj-lt"/>
              </a:rPr>
              <a:t> las </a:t>
            </a:r>
            <a:r>
              <a:rPr lang="en-US" sz="1050" b="1" dirty="0" err="1">
                <a:latin typeface="+mj-lt"/>
              </a:rPr>
              <a:t>letras</a:t>
            </a:r>
            <a:r>
              <a:rPr lang="en-US" sz="1050" b="1" dirty="0">
                <a:latin typeface="+mj-lt"/>
              </a:rPr>
              <a:t> de </a:t>
            </a:r>
            <a:r>
              <a:rPr lang="en-US" sz="1050" b="1" dirty="0" err="1">
                <a:latin typeface="+mj-lt"/>
              </a:rPr>
              <a:t>cambio</a:t>
            </a:r>
            <a:r>
              <a:rPr lang="en-US" sz="1050" b="1" dirty="0">
                <a:latin typeface="+mj-lt"/>
              </a:rPr>
              <a:t> que los </a:t>
            </a:r>
            <a:r>
              <a:rPr lang="en-US" sz="1050" b="1" dirty="0" err="1">
                <a:latin typeface="+mj-lt"/>
              </a:rPr>
              <a:t>causaron</a:t>
            </a:r>
            <a:r>
              <a:rPr lang="en-US" sz="1050" b="1" dirty="0">
                <a:latin typeface="+mj-lt"/>
              </a:rPr>
              <a:t>. E </a:t>
            </a:r>
            <a:r>
              <a:rPr lang="en-US" sz="1050" b="1" dirty="0" err="1">
                <a:latin typeface="+mj-lt"/>
              </a:rPr>
              <a:t>incluso</a:t>
            </a:r>
            <a:r>
              <a:rPr lang="en-US" sz="1050" b="1" dirty="0">
                <a:latin typeface="+mj-lt"/>
              </a:rPr>
              <a:t> es anterior </a:t>
            </a:r>
            <a:r>
              <a:rPr lang="en-US" sz="1050" b="1" dirty="0" err="1">
                <a:latin typeface="+mj-lt"/>
              </a:rPr>
              <a:t>en</a:t>
            </a:r>
            <a:r>
              <a:rPr lang="en-US" sz="1050" b="1" dirty="0">
                <a:latin typeface="+mj-lt"/>
              </a:rPr>
              <a:t> </a:t>
            </a:r>
            <a:r>
              <a:rPr lang="en-US" sz="1050" b="1" dirty="0" err="1">
                <a:latin typeface="+mj-lt"/>
              </a:rPr>
              <a:t>veinte</a:t>
            </a:r>
            <a:r>
              <a:rPr lang="en-US" sz="1050" b="1" dirty="0">
                <a:latin typeface="+mj-lt"/>
              </a:rPr>
              <a:t> </a:t>
            </a:r>
            <a:r>
              <a:rPr lang="en-US" sz="1050" b="1" dirty="0" err="1">
                <a:latin typeface="+mj-lt"/>
              </a:rPr>
              <a:t>años</a:t>
            </a:r>
            <a:r>
              <a:rPr lang="en-US" sz="1050" b="1" dirty="0">
                <a:latin typeface="+mj-lt"/>
              </a:rPr>
              <a:t> a la que </a:t>
            </a:r>
            <a:r>
              <a:rPr lang="en-US" sz="1050" b="1" dirty="0" err="1">
                <a:latin typeface="+mj-lt"/>
              </a:rPr>
              <a:t>comúnmente</a:t>
            </a:r>
            <a:r>
              <a:rPr lang="en-US" sz="1050" b="1" dirty="0">
                <a:latin typeface="+mj-lt"/>
              </a:rPr>
              <a:t> se </a:t>
            </a:r>
            <a:r>
              <a:rPr lang="en-US" sz="1050" b="1" dirty="0" err="1">
                <a:latin typeface="+mj-lt"/>
              </a:rPr>
              <a:t>estima</a:t>
            </a:r>
            <a:r>
              <a:rPr lang="en-US" sz="1050" b="1" dirty="0">
                <a:latin typeface="+mj-lt"/>
              </a:rPr>
              <a:t> </a:t>
            </a:r>
            <a:r>
              <a:rPr lang="en-US" sz="1050" b="1" dirty="0" err="1">
                <a:latin typeface="+mj-lt"/>
              </a:rPr>
              <a:t>como</a:t>
            </a:r>
            <a:r>
              <a:rPr lang="en-US" sz="1050" b="1" dirty="0">
                <a:latin typeface="+mj-lt"/>
              </a:rPr>
              <a:t> la </a:t>
            </a:r>
            <a:r>
              <a:rPr lang="en-US" sz="1050" b="1" dirty="0" err="1">
                <a:latin typeface="+mj-lt"/>
              </a:rPr>
              <a:t>más</a:t>
            </a:r>
            <a:r>
              <a:rPr lang="en-US" sz="1050" b="1" dirty="0">
                <a:latin typeface="+mj-lt"/>
              </a:rPr>
              <a:t> </a:t>
            </a:r>
            <a:r>
              <a:rPr lang="en-US" sz="1050" b="1" dirty="0" err="1">
                <a:latin typeface="+mj-lt"/>
              </a:rPr>
              <a:t>antigua</a:t>
            </a:r>
            <a:r>
              <a:rPr lang="en-US" sz="1050" b="1" dirty="0">
                <a:latin typeface="+mj-lt"/>
              </a:rPr>
              <a:t> </a:t>
            </a:r>
            <a:r>
              <a:rPr lang="en-US" sz="1050" b="1" dirty="0" err="1">
                <a:latin typeface="+mj-lt"/>
              </a:rPr>
              <a:t>letra</a:t>
            </a:r>
            <a:r>
              <a:rPr lang="en-US" sz="1050" b="1" dirty="0">
                <a:latin typeface="+mj-lt"/>
              </a:rPr>
              <a:t> perfecta y </a:t>
            </a:r>
            <a:r>
              <a:rPr lang="en-US" sz="1050" b="1" dirty="0" err="1">
                <a:latin typeface="+mj-lt"/>
              </a:rPr>
              <a:t>completa</a:t>
            </a:r>
            <a:r>
              <a:rPr lang="en-US" sz="1050" b="1" dirty="0">
                <a:latin typeface="+mj-lt"/>
              </a:rPr>
              <a:t> </a:t>
            </a:r>
            <a:r>
              <a:rPr lang="en-US" sz="1050" b="1" dirty="0" err="1">
                <a:latin typeface="+mj-lt"/>
              </a:rPr>
              <a:t>existente</a:t>
            </a:r>
            <a:r>
              <a:rPr lang="en-US" sz="1050" b="1" dirty="0">
                <a:latin typeface="+mj-lt"/>
              </a:rPr>
              <a:t> </a:t>
            </a:r>
            <a:r>
              <a:rPr lang="en-US" sz="1050" b="1" dirty="0" err="1">
                <a:latin typeface="+mj-lt"/>
              </a:rPr>
              <a:t>en</a:t>
            </a:r>
            <a:r>
              <a:rPr lang="en-US" sz="1050" b="1" dirty="0">
                <a:latin typeface="+mj-lt"/>
              </a:rPr>
              <a:t> Italia -9 de </a:t>
            </a:r>
            <a:r>
              <a:rPr lang="en-US" sz="1050" b="1" dirty="0" err="1">
                <a:latin typeface="+mj-lt"/>
              </a:rPr>
              <a:t>marzo</a:t>
            </a:r>
            <a:r>
              <a:rPr lang="en-US" sz="1050" b="1" dirty="0">
                <a:latin typeface="+mj-lt"/>
              </a:rPr>
              <a:t> de 1395-. Fuente: https://www.culturavalenciana.es/historia/la-letra-de-cambio-mas-antigua-de-espana-es-valenciana</a:t>
            </a:r>
            <a:r>
              <a:rPr lang="en-US" sz="1050" dirty="0">
                <a:latin typeface="+mj-lt"/>
              </a:rPr>
              <a:t>/</a:t>
            </a:r>
          </a:p>
        </p:txBody>
      </p:sp>
    </p:spTree>
    <p:extLst>
      <p:ext uri="{BB962C8B-B14F-4D97-AF65-F5344CB8AC3E}">
        <p14:creationId xmlns:p14="http://schemas.microsoft.com/office/powerpoint/2010/main" val="3176073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661159" y="1303699"/>
            <a:ext cx="9429335" cy="4785953"/>
          </a:xfrm>
        </p:spPr>
        <p:txBody>
          <a:bodyPr/>
          <a:lstStyle/>
          <a:p>
            <a:pPr algn="just"/>
            <a:r>
              <a:rPr lang="es-ES" b="1" dirty="0">
                <a:solidFill>
                  <a:srgbClr val="66FF33"/>
                </a:solidFill>
                <a:latin typeface="Bookman Old Style" panose="02050604050505020204" pitchFamily="18" charset="0"/>
              </a:rPr>
              <a:t>¿Con ello se cumple con el  imprescindible servicio de almacenamiento electrónico seguro que, amparado bajo el Reglamento </a:t>
            </a:r>
            <a:r>
              <a:rPr lang="es-ES" b="1" dirty="0" err="1">
                <a:solidFill>
                  <a:srgbClr val="66FF33"/>
                </a:solidFill>
                <a:latin typeface="Bookman Old Style" panose="02050604050505020204" pitchFamily="18" charset="0"/>
              </a:rPr>
              <a:t>eIDAS</a:t>
            </a:r>
            <a:r>
              <a:rPr lang="es-ES" b="1" dirty="0">
                <a:solidFill>
                  <a:srgbClr val="66FF33"/>
                </a:solidFill>
                <a:latin typeface="Bookman Old Style" panose="02050604050505020204" pitchFamily="18" charset="0"/>
              </a:rPr>
              <a:t>, sea capaz de conservar las firmas electrónicas, sellos y certificados vinculados a los datos o documentos que se resguardan de forma recurrente en el tiempo para preservar la integridad y el valor probatorio de los archivos?. </a:t>
            </a:r>
          </a:p>
          <a:p>
            <a:pPr algn="just"/>
            <a:endParaRPr lang="es-ES" dirty="0">
              <a:latin typeface="Bookman Old Style" panose="02050604050505020204" pitchFamily="18" charset="0"/>
            </a:endParaRPr>
          </a:p>
          <a:p>
            <a:pPr algn="just"/>
            <a:r>
              <a:rPr lang="es-ES" dirty="0">
                <a:solidFill>
                  <a:schemeClr val="tx1"/>
                </a:solidFill>
                <a:latin typeface="Bookman Old Style" panose="02050604050505020204" pitchFamily="18" charset="0"/>
              </a:rPr>
              <a:t>NO TODAS LAS ACTUALES REDES PUEDEN GARANTIZARLO, YA QUE LO QUE GUARDA LA CADENA ES EL HASH, QUE CAMBÍA SI ES ALTERADO EL DOCUMENTO OFF-CHAIN. PERO ¿QUÉ SUCEDE SI ESTE SE PIERDE O SE DETERIORA OFF-CHAIN? </a:t>
            </a:r>
          </a:p>
        </p:txBody>
      </p:sp>
    </p:spTree>
    <p:extLst>
      <p:ext uri="{BB962C8B-B14F-4D97-AF65-F5344CB8AC3E}">
        <p14:creationId xmlns:p14="http://schemas.microsoft.com/office/powerpoint/2010/main" val="190102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112267" y="876501"/>
            <a:ext cx="7967465" cy="5266924"/>
          </a:xfrm>
          <a:prstGeom prst="rect">
            <a:avLst/>
          </a:prstGeom>
        </p:spPr>
      </p:pic>
    </p:spTree>
    <p:extLst>
      <p:ext uri="{BB962C8B-B14F-4D97-AF65-F5344CB8AC3E}">
        <p14:creationId xmlns:p14="http://schemas.microsoft.com/office/powerpoint/2010/main" val="2240069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122" name="Picture 2" descr="concoval على تويتر: &amp;quot;📍 Seguimos presentándote cooperativas relevantes. Hoy  BlockchainFUE, una cooperativa de servicios recién constituida en Alicante  que es ya un referente nacional e internacional en la disruptiva tecnología  del blockchain. #">
            <a:extLst>
              <a:ext uri="{FF2B5EF4-FFF2-40B4-BE49-F238E27FC236}">
                <a16:creationId xmlns:a16="http://schemas.microsoft.com/office/drawing/2014/main" id="{6286A366-B83A-4399-844B-DF57D0C578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20" r="16959"/>
          <a:stretch/>
        </p:blipFill>
        <p:spPr bwMode="auto">
          <a:xfrm>
            <a:off x="-279141" y="-157018"/>
            <a:ext cx="12471141" cy="701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585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CuadroTexto"/>
          <p:cNvSpPr txBox="1"/>
          <p:nvPr/>
        </p:nvSpPr>
        <p:spPr>
          <a:xfrm>
            <a:off x="0" y="0"/>
            <a:ext cx="12192000" cy="6858000"/>
          </a:xfrm>
          <a:prstGeom prst="rect">
            <a:avLst/>
          </a:prstGeom>
          <a:solidFill>
            <a:schemeClr val="bg1"/>
          </a:solidFill>
          <a:ln w="28575">
            <a:solidFill>
              <a:srgbClr val="800000"/>
            </a:solidFill>
          </a:ln>
        </p:spPr>
        <p:txBody>
          <a:bodyPr vert="horz" wrap="square" lIns="144000" tIns="47004" rIns="94008" bIns="47004" rtlCol="0" anchor="ctr">
            <a:noAutofit/>
          </a:bodyPr>
          <a:lstStyle/>
          <a:p>
            <a:pPr algn="ctr"/>
            <a:endParaRPr lang="es-ES" sz="2000" dirty="0">
              <a:solidFill>
                <a:schemeClr val="tx1">
                  <a:lumMod val="75000"/>
                  <a:lumOff val="25000"/>
                </a:schemeClr>
              </a:solidFill>
              <a:latin typeface="Arial" pitchFamily="34" charset="0"/>
              <a:cs typeface="Arial" pitchFamily="34" charset="0"/>
            </a:endParaRPr>
          </a:p>
        </p:txBody>
      </p:sp>
      <p:sp>
        <p:nvSpPr>
          <p:cNvPr id="2" name="1 Marcador de contenido"/>
          <p:cNvSpPr>
            <a:spLocks noGrp="1"/>
          </p:cNvSpPr>
          <p:nvPr>
            <p:ph idx="1"/>
          </p:nvPr>
        </p:nvSpPr>
        <p:spPr>
          <a:xfrm>
            <a:off x="692730" y="1806040"/>
            <a:ext cx="11092869" cy="1814615"/>
          </a:xfrm>
        </p:spPr>
        <p:txBody>
          <a:bodyPr>
            <a:noAutofit/>
          </a:bodyPr>
          <a:lstStyle/>
          <a:p>
            <a:pPr marL="0" indent="0">
              <a:buNone/>
            </a:pPr>
            <a:endParaRPr lang="es-ES" sz="1000"/>
          </a:p>
          <a:p>
            <a:r>
              <a:rPr lang="es-ES" sz="2000"/>
              <a:t>El 1 de enero de 2020 legitimizó la custodia y trading de criptoactivos y su consideración como activos financieros</a:t>
            </a:r>
          </a:p>
          <a:p>
            <a:r>
              <a:rPr lang="es-ES" sz="2000"/>
              <a:t>Alemania fue el primer país en implementarla, permitiendo (y exigiendo) una licencia de BaFin para actuar como custodio y dar servicios en general.</a:t>
            </a:r>
            <a:endParaRPr lang="es-ES" sz="1200"/>
          </a:p>
        </p:txBody>
      </p:sp>
      <p:sp>
        <p:nvSpPr>
          <p:cNvPr id="3" name="2 Marcador de número de diapositiva"/>
          <p:cNvSpPr>
            <a:spLocks noGrp="1"/>
          </p:cNvSpPr>
          <p:nvPr>
            <p:ph type="sldNum" sz="quarter" idx="12"/>
          </p:nvPr>
        </p:nvSpPr>
        <p:spPr/>
        <p:txBody>
          <a:bodyPr/>
          <a:lstStyle/>
          <a:p>
            <a:fld id="{6FDB20AA-5F15-43E6-B291-4BE7738A32E4}" type="slidenum">
              <a:rPr lang="es-ES" smtClean="0">
                <a:solidFill>
                  <a:prstClr val="black">
                    <a:tint val="75000"/>
                  </a:prstClr>
                </a:solidFill>
              </a:rPr>
              <a:pPr/>
              <a:t>33</a:t>
            </a:fld>
            <a:endParaRPr lang="es-ES">
              <a:solidFill>
                <a:prstClr val="black">
                  <a:tint val="75000"/>
                </a:prstClr>
              </a:solidFill>
            </a:endParaRPr>
          </a:p>
        </p:txBody>
      </p:sp>
      <p:sp>
        <p:nvSpPr>
          <p:cNvPr id="7" name="Rectángulo redondeado 6"/>
          <p:cNvSpPr/>
          <p:nvPr/>
        </p:nvSpPr>
        <p:spPr>
          <a:xfrm>
            <a:off x="609602" y="1291060"/>
            <a:ext cx="11175997" cy="514980"/>
          </a:xfrm>
          <a:prstGeom prst="roundRect">
            <a:avLst>
              <a:gd name="adj" fmla="val 11832"/>
            </a:avLst>
          </a:prstGeom>
          <a:noFill/>
          <a:ln>
            <a:solidFill>
              <a:srgbClr val="C00000"/>
            </a:solidFill>
          </a:ln>
        </p:spPr>
        <p:txBody>
          <a:bodyPr lIns="72000" tIns="0" rIns="0" bIns="0" rtlCol="0" anchor="ctr">
            <a:noAutofit/>
          </a:bodyPr>
          <a:lstStyle/>
          <a:p>
            <a:r>
              <a:rPr lang="es-ES" sz="3200" b="1">
                <a:solidFill>
                  <a:schemeClr val="tx1">
                    <a:lumMod val="75000"/>
                    <a:lumOff val="25000"/>
                  </a:schemeClr>
                </a:solidFill>
                <a:latin typeface="Arial" pitchFamily="34" charset="0"/>
                <a:cs typeface="Arial" pitchFamily="34" charset="0"/>
              </a:rPr>
              <a:t>5ª Directiva Prevención Blanqueo de Capitales (AMLD5)</a:t>
            </a:r>
          </a:p>
        </p:txBody>
      </p:sp>
      <p:sp>
        <p:nvSpPr>
          <p:cNvPr id="9" name="1 Marcador de contenido"/>
          <p:cNvSpPr txBox="1">
            <a:spLocks/>
          </p:cNvSpPr>
          <p:nvPr/>
        </p:nvSpPr>
        <p:spPr>
          <a:xfrm>
            <a:off x="692730" y="4717836"/>
            <a:ext cx="11092869" cy="1400239"/>
          </a:xfrm>
          <a:prstGeom prst="rect">
            <a:avLst/>
          </a:prstGeom>
        </p:spPr>
        <p:txBody>
          <a:bodyPr vert="horz" lIns="94008" tIns="47004" rIns="94008" bIns="47004" rtlCol="0">
            <a:noAutofit/>
          </a:bodyPr>
          <a:lstStyle>
            <a:lvl1pPr marL="352522" indent="-352522" algn="l" defTabSz="940055" rtl="0" eaLnBrk="1" latinLnBrk="0" hangingPunct="1">
              <a:spcBef>
                <a:spcPct val="20000"/>
              </a:spcBef>
              <a:buClr>
                <a:schemeClr val="accent6">
                  <a:lumMod val="50000"/>
                </a:schemeClr>
              </a:buClr>
              <a:buSzPct val="80000"/>
              <a:buFont typeface="Wingdings" pitchFamily="2" charset="2"/>
              <a:buChar char="§"/>
              <a:defRPr lang="es-ES_tradnl" sz="2400" b="0" u="none" kern="1200" noProof="0" dirty="0" smtClean="0">
                <a:solidFill>
                  <a:schemeClr val="tx1">
                    <a:lumMod val="65000"/>
                    <a:lumOff val="35000"/>
                  </a:schemeClr>
                </a:solidFill>
                <a:latin typeface="Arial" pitchFamily="34" charset="0"/>
                <a:ea typeface="+mn-ea"/>
                <a:cs typeface="Arial" pitchFamily="34" charset="0"/>
              </a:defRPr>
            </a:lvl1pPr>
            <a:lvl2pPr marL="763796" indent="-293767" algn="l" defTabSz="940055" rtl="0" eaLnBrk="1" latinLnBrk="0" hangingPunct="1">
              <a:spcBef>
                <a:spcPct val="20000"/>
              </a:spcBef>
              <a:buFont typeface="Arial" pitchFamily="34" charset="0"/>
              <a:buChar char="–"/>
              <a:defRPr lang="es-ES_tradnl" sz="2400" b="0" u="none" kern="1200" noProof="0" dirty="0" smtClean="0">
                <a:solidFill>
                  <a:schemeClr val="tx1">
                    <a:lumMod val="65000"/>
                    <a:lumOff val="35000"/>
                  </a:schemeClr>
                </a:solidFill>
                <a:latin typeface="Arial" pitchFamily="34" charset="0"/>
                <a:ea typeface="+mn-ea"/>
                <a:cs typeface="Arial" pitchFamily="34" charset="0"/>
              </a:defRPr>
            </a:lvl2pPr>
            <a:lvl3pPr marL="1175069" indent="-235013" algn="l" defTabSz="940055" rtl="0" eaLnBrk="1" latinLnBrk="0" hangingPunct="1">
              <a:spcBef>
                <a:spcPct val="20000"/>
              </a:spcBef>
              <a:buFont typeface="Arial" pitchFamily="34" charset="0"/>
              <a:buChar char="•"/>
              <a:defRPr lang="es-ES_tradnl" sz="2400" b="0" u="none" kern="1200" noProof="0" dirty="0" smtClean="0">
                <a:solidFill>
                  <a:schemeClr val="tx1">
                    <a:lumMod val="65000"/>
                    <a:lumOff val="35000"/>
                  </a:schemeClr>
                </a:solidFill>
                <a:latin typeface="Arial" pitchFamily="34" charset="0"/>
                <a:ea typeface="+mn-ea"/>
                <a:cs typeface="Arial" pitchFamily="34" charset="0"/>
              </a:defRPr>
            </a:lvl3pPr>
            <a:lvl4pPr marL="1645098" indent="-235013" algn="l" defTabSz="940055" rtl="0" eaLnBrk="1" latinLnBrk="0" hangingPunct="1">
              <a:spcBef>
                <a:spcPct val="20000"/>
              </a:spcBef>
              <a:buFont typeface="Arial" pitchFamily="34" charset="0"/>
              <a:buChar char="–"/>
              <a:defRPr lang="es-ES_tradnl" sz="2400" b="0" u="none" kern="1200" noProof="0" dirty="0" smtClean="0">
                <a:solidFill>
                  <a:schemeClr val="tx1">
                    <a:lumMod val="65000"/>
                    <a:lumOff val="35000"/>
                  </a:schemeClr>
                </a:solidFill>
                <a:latin typeface="Arial" pitchFamily="34" charset="0"/>
                <a:ea typeface="+mn-ea"/>
                <a:cs typeface="Arial" pitchFamily="34" charset="0"/>
              </a:defRPr>
            </a:lvl4pPr>
            <a:lvl5pPr marL="2115124" indent="-235013" algn="l" defTabSz="940055" rtl="0" eaLnBrk="1" latinLnBrk="0" hangingPunct="1">
              <a:spcBef>
                <a:spcPct val="20000"/>
              </a:spcBef>
              <a:buFont typeface="Arial" pitchFamily="34" charset="0"/>
              <a:buChar char="»"/>
              <a:defRPr lang="es-ES_tradnl" sz="2400" b="0" u="none" kern="1200" noProof="0" dirty="0">
                <a:solidFill>
                  <a:schemeClr val="tx1">
                    <a:lumMod val="65000"/>
                    <a:lumOff val="35000"/>
                  </a:schemeClr>
                </a:solidFill>
                <a:latin typeface="Arial" pitchFamily="34" charset="0"/>
                <a:ea typeface="+mn-ea"/>
                <a:cs typeface="Arial" pitchFamily="34" charset="0"/>
              </a:defRPr>
            </a:lvl5pPr>
            <a:lvl6pPr marL="2585153" indent="-235013" algn="l" defTabSz="940055"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55180" indent="-235013" algn="l" defTabSz="940055"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25207" indent="-235013" algn="l" defTabSz="940055"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995235" indent="-235013" algn="l" defTabSz="940055"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r>
              <a:rPr lang="es-ES" sz="2000"/>
              <a:t>Propuesta de reglamento del Parlamento Europeo lanzada en septiembre de 2020.</a:t>
            </a:r>
          </a:p>
          <a:p>
            <a:r>
              <a:rPr lang="es-ES" sz="2000"/>
              <a:t>Por el análisis que hemos realizado, es muy similar a MiFID2.</a:t>
            </a:r>
          </a:p>
          <a:p>
            <a:r>
              <a:rPr lang="es-ES" sz="2000"/>
              <a:t>Si tarda unos habituales 18 meses en hacerse firme, podría incorporarse en </a:t>
            </a:r>
          </a:p>
          <a:p>
            <a:pPr marL="0" indent="0" algn="r">
              <a:buNone/>
            </a:pPr>
            <a:r>
              <a:rPr lang="es-ES" sz="3200" b="1"/>
              <a:t>Marzo de 2022</a:t>
            </a:r>
            <a:r>
              <a:rPr lang="es-ES" sz="2000"/>
              <a:t>. </a:t>
            </a:r>
          </a:p>
          <a:p>
            <a:endParaRPr lang="es-ES" sz="1200"/>
          </a:p>
        </p:txBody>
      </p:sp>
      <p:sp>
        <p:nvSpPr>
          <p:cNvPr id="13" name="Rectángulo redondeado 12"/>
          <p:cNvSpPr/>
          <p:nvPr/>
        </p:nvSpPr>
        <p:spPr>
          <a:xfrm>
            <a:off x="609603" y="4044729"/>
            <a:ext cx="11175996" cy="514980"/>
          </a:xfrm>
          <a:prstGeom prst="roundRect">
            <a:avLst>
              <a:gd name="adj" fmla="val 11832"/>
            </a:avLst>
          </a:prstGeom>
          <a:noFill/>
          <a:ln>
            <a:solidFill>
              <a:srgbClr val="C00000"/>
            </a:solidFill>
          </a:ln>
        </p:spPr>
        <p:txBody>
          <a:bodyPr lIns="72000" tIns="0" rIns="0" bIns="0" rtlCol="0" anchor="ctr">
            <a:noAutofit/>
          </a:bodyPr>
          <a:lstStyle/>
          <a:p>
            <a:r>
              <a:rPr lang="en-US" sz="3200" b="1">
                <a:solidFill>
                  <a:schemeClr val="tx1">
                    <a:lumMod val="75000"/>
                    <a:lumOff val="25000"/>
                  </a:schemeClr>
                </a:solidFill>
                <a:latin typeface="Arial" pitchFamily="34" charset="0"/>
                <a:cs typeface="Arial" pitchFamily="34" charset="0"/>
              </a:rPr>
              <a:t>Markets in Crypto Assets (MiCA)</a:t>
            </a:r>
          </a:p>
        </p:txBody>
      </p:sp>
      <p:pic>
        <p:nvPicPr>
          <p:cNvPr id="10" name="Picture 2" descr="Jurídi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5164" y="143493"/>
            <a:ext cx="988344" cy="95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334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705410" y="631062"/>
            <a:ext cx="9884167" cy="5595875"/>
          </a:xfrm>
        </p:spPr>
        <p:txBody>
          <a:bodyPr>
            <a:normAutofit/>
          </a:bodyPr>
          <a:lstStyle/>
          <a:p>
            <a:pPr algn="just"/>
            <a:endParaRPr lang="es-ES" dirty="0"/>
          </a:p>
          <a:p>
            <a:r>
              <a:rPr lang="es-ES" dirty="0">
                <a:solidFill>
                  <a:srgbClr val="FF0000"/>
                </a:solidFill>
              </a:rPr>
              <a:t> </a:t>
            </a:r>
            <a:r>
              <a:rPr lang="es-ES" dirty="0">
                <a:solidFill>
                  <a:srgbClr val="66FF33"/>
                </a:solidFill>
              </a:rPr>
              <a:t>PRINCIPIOS BÁSICOS:</a:t>
            </a:r>
          </a:p>
          <a:p>
            <a:endParaRPr lang="es-ES" dirty="0">
              <a:solidFill>
                <a:srgbClr val="FF0000"/>
              </a:solidFill>
            </a:endParaRPr>
          </a:p>
          <a:p>
            <a:pPr marL="342900" indent="-342900">
              <a:buAutoNum type="arabicPeriod"/>
            </a:pPr>
            <a:r>
              <a:rPr lang="es-ES" dirty="0">
                <a:solidFill>
                  <a:schemeClr val="accent1"/>
                </a:solidFill>
              </a:rPr>
              <a:t>NEUTRALIDAD TECNOLOGÍCA. </a:t>
            </a:r>
          </a:p>
          <a:p>
            <a:pPr marL="342900" indent="-342900">
              <a:buAutoNum type="arabicPeriod"/>
            </a:pPr>
            <a:endParaRPr lang="es-ES" dirty="0">
              <a:solidFill>
                <a:schemeClr val="accent1"/>
              </a:solidFill>
            </a:endParaRPr>
          </a:p>
          <a:p>
            <a:pPr marL="342900" indent="-342900">
              <a:buAutoNum type="arabicPeriod"/>
            </a:pPr>
            <a:r>
              <a:rPr lang="es-ES" dirty="0">
                <a:solidFill>
                  <a:schemeClr val="accent1"/>
                </a:solidFill>
              </a:rPr>
              <a:t>EQUIVALENCIA FUNCIONAL.</a:t>
            </a:r>
          </a:p>
          <a:p>
            <a:pPr algn="just"/>
            <a:endParaRPr lang="es-ES" dirty="0"/>
          </a:p>
        </p:txBody>
      </p:sp>
    </p:spTree>
    <p:extLst>
      <p:ext uri="{BB962C8B-B14F-4D97-AF65-F5344CB8AC3E}">
        <p14:creationId xmlns:p14="http://schemas.microsoft.com/office/powerpoint/2010/main" val="471683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568859" y="1051686"/>
            <a:ext cx="11054281" cy="4754627"/>
          </a:xfrm>
        </p:spPr>
        <p:txBody>
          <a:bodyPr/>
          <a:lstStyle/>
          <a:p>
            <a:pPr algn="just"/>
            <a:r>
              <a:rPr lang="es-ES" dirty="0">
                <a:latin typeface="+mj-lt"/>
              </a:rPr>
              <a:t>Los </a:t>
            </a:r>
            <a:r>
              <a:rPr lang="es-ES" dirty="0" err="1">
                <a:solidFill>
                  <a:schemeClr val="accent2">
                    <a:lumMod val="50000"/>
                  </a:schemeClr>
                </a:solidFill>
                <a:latin typeface="+mj-lt"/>
              </a:rPr>
              <a:t>smart</a:t>
            </a:r>
            <a:r>
              <a:rPr lang="es-ES" dirty="0">
                <a:solidFill>
                  <a:schemeClr val="accent2">
                    <a:lumMod val="50000"/>
                  </a:schemeClr>
                </a:solidFill>
                <a:latin typeface="+mj-lt"/>
              </a:rPr>
              <a:t> </a:t>
            </a:r>
            <a:r>
              <a:rPr lang="es-ES" dirty="0" err="1">
                <a:solidFill>
                  <a:schemeClr val="accent2">
                    <a:lumMod val="50000"/>
                  </a:schemeClr>
                </a:solidFill>
                <a:latin typeface="+mj-lt"/>
              </a:rPr>
              <a:t>contratcs</a:t>
            </a:r>
            <a:r>
              <a:rPr lang="es-ES" dirty="0">
                <a:solidFill>
                  <a:schemeClr val="accent2">
                    <a:lumMod val="50000"/>
                  </a:schemeClr>
                </a:solidFill>
                <a:latin typeface="+mj-lt"/>
              </a:rPr>
              <a:t> (CRYPTO CONDITION) </a:t>
            </a:r>
            <a:r>
              <a:rPr lang="es-ES" dirty="0">
                <a:latin typeface="+mj-lt"/>
              </a:rPr>
              <a:t>son, como avanzábamos, programa autoejecutable, o, mejor, el uso de código informático para </a:t>
            </a:r>
            <a:r>
              <a:rPr lang="es-ES" b="1" dirty="0">
                <a:solidFill>
                  <a:srgbClr val="66FF33"/>
                </a:solidFill>
                <a:latin typeface="+mj-lt"/>
              </a:rPr>
              <a:t>conseguir que la ejecución de acuerdos de voluntad sencillos no dependa de la contraparte ni de terceros</a:t>
            </a:r>
            <a:r>
              <a:rPr lang="es-ES" dirty="0">
                <a:latin typeface="+mj-lt"/>
              </a:rPr>
              <a:t>. Son, la “traducción” a código informático de reglas o acuerdos alcanzados a dos o más partes para su </a:t>
            </a:r>
            <a:r>
              <a:rPr lang="es-ES" dirty="0" err="1">
                <a:latin typeface="+mj-lt"/>
              </a:rPr>
              <a:t>autoejecución</a:t>
            </a:r>
            <a:r>
              <a:rPr lang="es-ES" dirty="0">
                <a:latin typeface="+mj-lt"/>
              </a:rPr>
              <a:t>, COMO PODRÍA SER UNA SIMPLE DOMICILIACIÓN BANCARIA. Algo que, en realidad, no es nuevo, pero a lo que el </a:t>
            </a:r>
            <a:r>
              <a:rPr lang="es-ES" dirty="0" err="1">
                <a:latin typeface="+mj-lt"/>
              </a:rPr>
              <a:t>blockchain</a:t>
            </a:r>
            <a:r>
              <a:rPr lang="es-ES" dirty="0">
                <a:latin typeface="+mj-lt"/>
              </a:rPr>
              <a:t> ha abierto enormes oportunidades. El código contiene instrucciones, almacenadas en una red </a:t>
            </a:r>
            <a:r>
              <a:rPr lang="es-ES" dirty="0" err="1">
                <a:latin typeface="+mj-lt"/>
              </a:rPr>
              <a:t>blockchain</a:t>
            </a:r>
            <a:r>
              <a:rPr lang="es-ES" dirty="0">
                <a:latin typeface="+mj-lt"/>
              </a:rPr>
              <a:t>, para que, en el acontecimiento de unas determinadas circunstancias, tengan lugar unas concretas consecuencias.</a:t>
            </a:r>
          </a:p>
        </p:txBody>
      </p:sp>
    </p:spTree>
    <p:extLst>
      <p:ext uri="{BB962C8B-B14F-4D97-AF65-F5344CB8AC3E}">
        <p14:creationId xmlns:p14="http://schemas.microsoft.com/office/powerpoint/2010/main" val="1320549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578719" y="1225567"/>
            <a:ext cx="10900372" cy="3962067"/>
          </a:xfrm>
        </p:spPr>
        <p:txBody>
          <a:bodyPr>
            <a:normAutofit/>
          </a:bodyPr>
          <a:lstStyle/>
          <a:p>
            <a:pPr algn="just"/>
            <a:r>
              <a:rPr lang="es-ES" dirty="0"/>
              <a:t>	</a:t>
            </a:r>
            <a:r>
              <a:rPr lang="es-ES" b="1" dirty="0">
                <a:solidFill>
                  <a:srgbClr val="66FF33"/>
                </a:solidFill>
                <a:latin typeface="+mj-lt"/>
              </a:rPr>
              <a:t>Algunas cuestiones:</a:t>
            </a:r>
          </a:p>
          <a:p>
            <a:pPr algn="just"/>
            <a:r>
              <a:rPr lang="es-ES" b="1" dirty="0">
                <a:solidFill>
                  <a:srgbClr val="66FF33"/>
                </a:solidFill>
                <a:latin typeface="+mj-lt"/>
              </a:rPr>
              <a:t>En caso de discrepancia entre el script o programa de ejecución y los términos pactados en lenguaje humano </a:t>
            </a:r>
            <a:r>
              <a:rPr lang="es-ES" dirty="0">
                <a:latin typeface="+mj-lt"/>
              </a:rPr>
              <a:t>siempre se deberá dar prioridad a este último, que es el que finalmente recaba la manifestación de voluntad requerida por nuestro ordenamiento (art. 1261 C.C.), pero una vez manifestado el consentimiento, el pacto es susceptible de automatización y repetición estandarizada como contrato marco, y que la totalidad de los procesos de ejecución pueden ser automatizados sin reparo legal (</a:t>
            </a:r>
            <a:r>
              <a:rPr lang="es-ES" dirty="0" err="1">
                <a:latin typeface="+mj-lt"/>
              </a:rPr>
              <a:t>M.Echebarría</a:t>
            </a:r>
            <a:r>
              <a:rPr lang="es-ES" dirty="0">
                <a:latin typeface="+mj-lt"/>
              </a:rPr>
              <a:t>). Fuente: http://www.ree-uva.es/index.php/sumarios/2017/n-70-julio-diciembre-2017/110-contratos-electronicos-autoejecutables-smart-contract-y-pagos-con-tecnologia-blockchain)</a:t>
            </a:r>
          </a:p>
        </p:txBody>
      </p:sp>
    </p:spTree>
    <p:extLst>
      <p:ext uri="{BB962C8B-B14F-4D97-AF65-F5344CB8AC3E}">
        <p14:creationId xmlns:p14="http://schemas.microsoft.com/office/powerpoint/2010/main" val="3497284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6540ED7E-4309-4CF9-9C8D-82E304E028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Marcador de texto 2"/>
          <p:cNvSpPr>
            <a:spLocks noGrp="1"/>
          </p:cNvSpPr>
          <p:nvPr>
            <p:ph type="body" idx="1"/>
          </p:nvPr>
        </p:nvSpPr>
        <p:spPr>
          <a:xfrm>
            <a:off x="6621928" y="1242874"/>
            <a:ext cx="4703483" cy="4336832"/>
          </a:xfrm>
        </p:spPr>
        <p:txBody>
          <a:bodyPr vert="horz" lIns="91440" tIns="45720" rIns="91440" bIns="45720" rtlCol="0" anchor="t">
            <a:normAutofit lnSpcReduction="10000"/>
          </a:bodyPr>
          <a:lstStyle/>
          <a:p>
            <a:pPr algn="just">
              <a:lnSpc>
                <a:spcPct val="100000"/>
              </a:lnSpc>
            </a:pPr>
            <a:r>
              <a:rPr lang="en-US" sz="1400" b="1" dirty="0">
                <a:solidFill>
                  <a:srgbClr val="FF9933"/>
                </a:solidFill>
                <a:latin typeface="Bookman Old Style" panose="02050604050505020204" pitchFamily="18" charset="0"/>
              </a:rPr>
              <a:t>Smart </a:t>
            </a:r>
            <a:r>
              <a:rPr lang="en-US" sz="1400" b="1" dirty="0" err="1">
                <a:solidFill>
                  <a:srgbClr val="FF9933"/>
                </a:solidFill>
                <a:latin typeface="Bookman Old Style" panose="02050604050505020204" pitchFamily="18" charset="0"/>
              </a:rPr>
              <a:t>contratcs</a:t>
            </a:r>
            <a:r>
              <a:rPr lang="en-US" sz="1400" b="1" dirty="0">
                <a:solidFill>
                  <a:srgbClr val="FF9933"/>
                </a:solidFill>
                <a:latin typeface="Bookman Old Style" panose="02050604050505020204" pitchFamily="18" charset="0"/>
              </a:rPr>
              <a:t> (CRYPTO CONDITION) SIN RECONOCIMIENTO LEGAL  ¿AUTONOMÍA DE LA VOLUNTAD? ¿ </a:t>
            </a:r>
            <a:r>
              <a:rPr lang="en-US" sz="1400" b="1" dirty="0" err="1">
                <a:solidFill>
                  <a:srgbClr val="FF9933"/>
                </a:solidFill>
                <a:latin typeface="Bookman Old Style" panose="02050604050505020204" pitchFamily="18" charset="0"/>
              </a:rPr>
              <a:t>Sujetos</a:t>
            </a:r>
            <a:r>
              <a:rPr lang="en-US" sz="1400" b="1" dirty="0">
                <a:solidFill>
                  <a:srgbClr val="FF9933"/>
                </a:solidFill>
                <a:latin typeface="Bookman Old Style" panose="02050604050505020204" pitchFamily="18" charset="0"/>
              </a:rPr>
              <a:t> y </a:t>
            </a:r>
            <a:r>
              <a:rPr lang="en-US" sz="1400" b="1" dirty="0" err="1">
                <a:solidFill>
                  <a:srgbClr val="FF9933"/>
                </a:solidFill>
                <a:latin typeface="Bookman Old Style" panose="02050604050505020204" pitchFamily="18" charset="0"/>
              </a:rPr>
              <a:t>dispositivos</a:t>
            </a:r>
            <a:r>
              <a:rPr lang="en-US" sz="1400" b="1" dirty="0">
                <a:solidFill>
                  <a:srgbClr val="FF9933"/>
                </a:solidFill>
                <a:latin typeface="Bookman Old Style" panose="02050604050505020204" pitchFamily="18" charset="0"/>
              </a:rPr>
              <a:t>?. NO SON CONTRATOS¡¡¡ </a:t>
            </a:r>
          </a:p>
          <a:p>
            <a:pPr algn="just">
              <a:lnSpc>
                <a:spcPct val="100000"/>
              </a:lnSpc>
            </a:pPr>
            <a:r>
              <a:rPr lang="en-US" sz="1400" dirty="0">
                <a:latin typeface="Bookman Old Style" panose="02050604050505020204" pitchFamily="18" charset="0"/>
              </a:rPr>
              <a:t>Este </a:t>
            </a:r>
            <a:r>
              <a:rPr lang="en-US" sz="1400" dirty="0" err="1">
                <a:latin typeface="Bookman Old Style" panose="02050604050505020204" pitchFamily="18" charset="0"/>
              </a:rPr>
              <a:t>documento</a:t>
            </a:r>
            <a:r>
              <a:rPr lang="en-US" sz="1400" dirty="0">
                <a:latin typeface="Bookman Old Style" panose="02050604050505020204" pitchFamily="18" charset="0"/>
              </a:rPr>
              <a:t> </a:t>
            </a:r>
            <a:r>
              <a:rPr lang="en-US" sz="1400" dirty="0" err="1">
                <a:latin typeface="Bookman Old Style" panose="02050604050505020204" pitchFamily="18" charset="0"/>
              </a:rPr>
              <a:t>electrónico</a:t>
            </a:r>
            <a:r>
              <a:rPr lang="en-US" sz="1400" dirty="0">
                <a:latin typeface="Bookman Old Style" panose="02050604050505020204" pitchFamily="18" charset="0"/>
              </a:rPr>
              <a:t> </a:t>
            </a:r>
            <a:r>
              <a:rPr lang="en-US" sz="1400" dirty="0" err="1">
                <a:latin typeface="Bookman Old Style" panose="02050604050505020204" pitchFamily="18" charset="0"/>
              </a:rPr>
              <a:t>metadatado</a:t>
            </a:r>
            <a:r>
              <a:rPr lang="en-US" sz="1400" dirty="0">
                <a:latin typeface="Bookman Old Style" panose="02050604050505020204" pitchFamily="18" charset="0"/>
              </a:rPr>
              <a:t>, </a:t>
            </a:r>
            <a:r>
              <a:rPr lang="en-US" sz="1400" dirty="0" err="1">
                <a:latin typeface="Bookman Old Style" panose="02050604050505020204" pitchFamily="18" charset="0"/>
              </a:rPr>
              <a:t>además</a:t>
            </a:r>
            <a:r>
              <a:rPr lang="en-US" sz="1400" dirty="0">
                <a:latin typeface="Bookman Old Style" panose="02050604050505020204" pitchFamily="18" charset="0"/>
              </a:rPr>
              <a:t>, “</a:t>
            </a:r>
            <a:r>
              <a:rPr lang="en-US" sz="1400" dirty="0" err="1">
                <a:latin typeface="Bookman Old Style" panose="02050604050505020204" pitchFamily="18" charset="0"/>
              </a:rPr>
              <a:t>inteligente</a:t>
            </a:r>
            <a:r>
              <a:rPr lang="en-US" sz="1400" dirty="0">
                <a:latin typeface="Bookman Old Style" panose="02050604050505020204" pitchFamily="18" charset="0"/>
              </a:rPr>
              <a:t>”, -</a:t>
            </a:r>
            <a:r>
              <a:rPr lang="en-US" sz="1400" dirty="0" err="1">
                <a:latin typeface="Bookman Old Style" panose="02050604050505020204" pitchFamily="18" charset="0"/>
              </a:rPr>
              <a:t>dotado</a:t>
            </a:r>
            <a:r>
              <a:rPr lang="en-US" sz="1400" dirty="0">
                <a:latin typeface="Bookman Old Style" panose="02050604050505020204" pitchFamily="18" charset="0"/>
              </a:rPr>
              <a:t> de </a:t>
            </a:r>
            <a:r>
              <a:rPr lang="en-US" sz="1400" dirty="0" err="1">
                <a:latin typeface="Bookman Old Style" panose="02050604050505020204" pitchFamily="18" charset="0"/>
              </a:rPr>
              <a:t>instrucciones</a:t>
            </a:r>
            <a:r>
              <a:rPr lang="en-US" sz="1400" dirty="0">
                <a:latin typeface="Bookman Old Style" panose="02050604050505020204" pitchFamily="18" charset="0"/>
              </a:rPr>
              <a:t> </a:t>
            </a:r>
            <a:r>
              <a:rPr lang="en-US" sz="1400" dirty="0" err="1">
                <a:latin typeface="Bookman Old Style" panose="02050604050505020204" pitchFamily="18" charset="0"/>
              </a:rPr>
              <a:t>autoejecutables</a:t>
            </a:r>
            <a:r>
              <a:rPr lang="en-US" sz="1400" dirty="0">
                <a:latin typeface="Bookman Old Style" panose="02050604050505020204" pitchFamily="18" charset="0"/>
              </a:rPr>
              <a:t>- </a:t>
            </a:r>
            <a:r>
              <a:rPr lang="en-US" sz="1400" dirty="0" err="1">
                <a:latin typeface="Bookman Old Style" panose="02050604050505020204" pitchFamily="18" charset="0"/>
              </a:rPr>
              <a:t>resulta</a:t>
            </a:r>
            <a:r>
              <a:rPr lang="en-US" sz="1400" dirty="0">
                <a:latin typeface="Bookman Old Style" panose="02050604050505020204" pitchFamily="18" charset="0"/>
              </a:rPr>
              <a:t> </a:t>
            </a:r>
            <a:r>
              <a:rPr lang="en-US" sz="1400" dirty="0" err="1">
                <a:latin typeface="Bookman Old Style" panose="02050604050505020204" pitchFamily="18" charset="0"/>
              </a:rPr>
              <a:t>factible</a:t>
            </a:r>
            <a:r>
              <a:rPr lang="en-US" sz="1400" dirty="0">
                <a:latin typeface="Bookman Old Style" panose="02050604050505020204" pitchFamily="18" charset="0"/>
              </a:rPr>
              <a:t> </a:t>
            </a:r>
            <a:r>
              <a:rPr lang="en-US" sz="1400" dirty="0" err="1">
                <a:latin typeface="Bookman Old Style" panose="02050604050505020204" pitchFamily="18" charset="0"/>
              </a:rPr>
              <a:t>porque</a:t>
            </a:r>
            <a:r>
              <a:rPr lang="en-US" sz="1400" dirty="0">
                <a:latin typeface="Bookman Old Style" panose="02050604050505020204" pitchFamily="18" charset="0"/>
              </a:rPr>
              <a:t>, </a:t>
            </a:r>
            <a:r>
              <a:rPr lang="en-US" sz="1400" dirty="0" err="1">
                <a:latin typeface="Bookman Old Style" panose="02050604050505020204" pitchFamily="18" charset="0"/>
              </a:rPr>
              <a:t>además</a:t>
            </a:r>
            <a:r>
              <a:rPr lang="en-US" sz="1400" dirty="0">
                <a:latin typeface="Bookman Old Style" panose="02050604050505020204" pitchFamily="18" charset="0"/>
              </a:rPr>
              <a:t> de ser una base de </a:t>
            </a:r>
            <a:r>
              <a:rPr lang="en-US" sz="1400" dirty="0" err="1">
                <a:latin typeface="Bookman Old Style" panose="02050604050505020204" pitchFamily="18" charset="0"/>
              </a:rPr>
              <a:t>datos</a:t>
            </a:r>
            <a:r>
              <a:rPr lang="en-US" sz="1400" dirty="0">
                <a:latin typeface="Bookman Old Style" panose="02050604050505020204" pitchFamily="18" charset="0"/>
              </a:rPr>
              <a:t> </a:t>
            </a:r>
            <a:r>
              <a:rPr lang="en-US" sz="1400" dirty="0" err="1">
                <a:latin typeface="Bookman Old Style" panose="02050604050505020204" pitchFamily="18" charset="0"/>
              </a:rPr>
              <a:t>distribuida</a:t>
            </a:r>
            <a:r>
              <a:rPr lang="en-US" sz="1400" dirty="0">
                <a:latin typeface="Bookman Old Style" panose="02050604050505020204" pitchFamily="18" charset="0"/>
              </a:rPr>
              <a:t>, </a:t>
            </a:r>
            <a:r>
              <a:rPr lang="en-US" sz="1400" i="1" dirty="0">
                <a:latin typeface="Bookman Old Style" panose="02050604050505020204" pitchFamily="18" charset="0"/>
              </a:rPr>
              <a:t>Blockchain</a:t>
            </a:r>
            <a:r>
              <a:rPr lang="en-US" sz="1400" dirty="0">
                <a:latin typeface="Bookman Old Style" panose="02050604050505020204" pitchFamily="18" charset="0"/>
              </a:rPr>
              <a:t> </a:t>
            </a:r>
            <a:r>
              <a:rPr lang="en-US" sz="1400" dirty="0" err="1">
                <a:latin typeface="Bookman Old Style" panose="02050604050505020204" pitchFamily="18" charset="0"/>
              </a:rPr>
              <a:t>también</a:t>
            </a:r>
            <a:r>
              <a:rPr lang="en-US" sz="1400" dirty="0">
                <a:latin typeface="Bookman Old Style" panose="02050604050505020204" pitchFamily="18" charset="0"/>
              </a:rPr>
              <a:t> </a:t>
            </a:r>
            <a:r>
              <a:rPr lang="en-US" sz="1400" dirty="0" err="1">
                <a:latin typeface="Bookman Old Style" panose="02050604050505020204" pitchFamily="18" charset="0"/>
              </a:rPr>
              <a:t>puede</a:t>
            </a:r>
            <a:r>
              <a:rPr lang="en-US" sz="1400" dirty="0">
                <a:latin typeface="Bookman Old Style" panose="02050604050505020204" pitchFamily="18" charset="0"/>
              </a:rPr>
              <a:t> </a:t>
            </a:r>
            <a:r>
              <a:rPr lang="en-US" sz="1400" dirty="0" err="1">
                <a:latin typeface="Bookman Old Style" panose="02050604050505020204" pitchFamily="18" charset="0"/>
              </a:rPr>
              <a:t>trabajar</a:t>
            </a:r>
            <a:r>
              <a:rPr lang="en-US" sz="1400" dirty="0">
                <a:latin typeface="Bookman Old Style" panose="02050604050505020204" pitchFamily="18" charset="0"/>
              </a:rPr>
              <a:t> con </a:t>
            </a:r>
            <a:r>
              <a:rPr lang="en-US" sz="1400" i="1" dirty="0">
                <a:latin typeface="Bookman Old Style" panose="02050604050505020204" pitchFamily="18" charset="0"/>
              </a:rPr>
              <a:t>Smart Contracts</a:t>
            </a:r>
            <a:r>
              <a:rPr lang="en-US" sz="1400" dirty="0">
                <a:latin typeface="Bookman Old Style" panose="02050604050505020204" pitchFamily="18" charset="0"/>
              </a:rPr>
              <a:t>. A </a:t>
            </a:r>
            <a:r>
              <a:rPr lang="en-US" sz="1400" dirty="0" err="1">
                <a:latin typeface="Bookman Old Style" panose="02050604050505020204" pitchFamily="18" charset="0"/>
              </a:rPr>
              <a:t>pesar</a:t>
            </a:r>
            <a:r>
              <a:rPr lang="en-US" sz="1400" dirty="0">
                <a:latin typeface="Bookman Old Style" panose="02050604050505020204" pitchFamily="18" charset="0"/>
              </a:rPr>
              <a:t> de </a:t>
            </a:r>
            <a:r>
              <a:rPr lang="en-US" sz="1400" dirty="0" err="1">
                <a:latin typeface="Bookman Old Style" panose="02050604050505020204" pitchFamily="18" charset="0"/>
              </a:rPr>
              <a:t>su</a:t>
            </a:r>
            <a:r>
              <a:rPr lang="en-US" sz="1400" dirty="0">
                <a:latin typeface="Bookman Old Style" panose="02050604050505020204" pitchFamily="18" charset="0"/>
              </a:rPr>
              <a:t> </a:t>
            </a:r>
            <a:r>
              <a:rPr lang="en-US" sz="1400" dirty="0" err="1">
                <a:latin typeface="Bookman Old Style" panose="02050604050505020204" pitchFamily="18" charset="0"/>
              </a:rPr>
              <a:t>denominación</a:t>
            </a:r>
            <a:r>
              <a:rPr lang="en-US" sz="1400" dirty="0">
                <a:latin typeface="Bookman Old Style" panose="02050604050505020204" pitchFamily="18" charset="0"/>
              </a:rPr>
              <a:t> </a:t>
            </a:r>
            <a:r>
              <a:rPr lang="en-US" sz="1400" dirty="0" err="1">
                <a:latin typeface="Bookman Old Style" panose="02050604050505020204" pitchFamily="18" charset="0"/>
              </a:rPr>
              <a:t>errónea</a:t>
            </a:r>
            <a:r>
              <a:rPr lang="en-US" sz="1400" dirty="0">
                <a:latin typeface="Bookman Old Style" panose="02050604050505020204" pitchFamily="18" charset="0"/>
              </a:rPr>
              <a:t>, “los </a:t>
            </a:r>
            <a:r>
              <a:rPr lang="en-US" sz="1400" dirty="0" err="1">
                <a:latin typeface="Bookman Old Style" panose="02050604050505020204" pitchFamily="18" charset="0"/>
              </a:rPr>
              <a:t>contratos</a:t>
            </a:r>
            <a:r>
              <a:rPr lang="en-US" sz="1400" dirty="0">
                <a:latin typeface="Bookman Old Style" panose="02050604050505020204" pitchFamily="18" charset="0"/>
              </a:rPr>
              <a:t> </a:t>
            </a:r>
            <a:r>
              <a:rPr lang="en-US" sz="1400" dirty="0" err="1">
                <a:latin typeface="Bookman Old Style" panose="02050604050505020204" pitchFamily="18" charset="0"/>
              </a:rPr>
              <a:t>inteligentes</a:t>
            </a:r>
            <a:r>
              <a:rPr lang="en-US" sz="1400" dirty="0">
                <a:latin typeface="Bookman Old Style" panose="02050604050505020204" pitchFamily="18" charset="0"/>
              </a:rPr>
              <a:t>” son </a:t>
            </a:r>
            <a:r>
              <a:rPr lang="en-US" sz="1400" dirty="0" err="1">
                <a:latin typeface="Bookman Old Style" panose="02050604050505020204" pitchFamily="18" charset="0"/>
              </a:rPr>
              <a:t>programas</a:t>
            </a:r>
            <a:r>
              <a:rPr lang="en-US" sz="1400" dirty="0">
                <a:latin typeface="Bookman Old Style" panose="02050604050505020204" pitchFamily="18" charset="0"/>
              </a:rPr>
              <a:t> de </a:t>
            </a:r>
            <a:r>
              <a:rPr lang="en-US" sz="1400" i="1" dirty="0">
                <a:latin typeface="Bookman Old Style" panose="02050604050505020204" pitchFamily="18" charset="0"/>
              </a:rPr>
              <a:t>Software</a:t>
            </a:r>
            <a:r>
              <a:rPr lang="en-US" sz="1400" dirty="0">
                <a:latin typeface="Bookman Old Style" panose="02050604050505020204" pitchFamily="18" charset="0"/>
              </a:rPr>
              <a:t> </a:t>
            </a:r>
            <a:r>
              <a:rPr lang="en-US" sz="1400" dirty="0" err="1">
                <a:latin typeface="Bookman Old Style" panose="02050604050505020204" pitchFamily="18" charset="0"/>
              </a:rPr>
              <a:t>automatizados</a:t>
            </a:r>
            <a:r>
              <a:rPr lang="en-US" sz="1400" dirty="0">
                <a:latin typeface="Bookman Old Style" panose="02050604050505020204" pitchFamily="18" charset="0"/>
              </a:rPr>
              <a:t> “if / then” (</a:t>
            </a:r>
            <a:r>
              <a:rPr lang="en-US" sz="1400" dirty="0" err="1">
                <a:latin typeface="Bookman Old Style" panose="02050604050505020204" pitchFamily="18" charset="0"/>
              </a:rPr>
              <a:t>si</a:t>
            </a:r>
            <a:r>
              <a:rPr lang="en-US" sz="1400" dirty="0">
                <a:latin typeface="Bookman Old Style" panose="02050604050505020204" pitchFamily="18" charset="0"/>
              </a:rPr>
              <a:t> </a:t>
            </a:r>
            <a:r>
              <a:rPr lang="en-US" sz="1400" dirty="0" err="1">
                <a:latin typeface="Bookman Old Style" panose="02050604050505020204" pitchFamily="18" charset="0"/>
              </a:rPr>
              <a:t>ocurre</a:t>
            </a:r>
            <a:r>
              <a:rPr lang="en-US" sz="1400" dirty="0">
                <a:latin typeface="Bookman Old Style" panose="02050604050505020204" pitchFamily="18" charset="0"/>
              </a:rPr>
              <a:t> algo / se </a:t>
            </a:r>
            <a:r>
              <a:rPr lang="en-US" sz="1400" dirty="0" err="1">
                <a:latin typeface="Bookman Old Style" panose="02050604050505020204" pitchFamily="18" charset="0"/>
              </a:rPr>
              <a:t>presente</a:t>
            </a:r>
            <a:r>
              <a:rPr lang="en-US" sz="1400" dirty="0">
                <a:latin typeface="Bookman Old Style" panose="02050604050505020204" pitchFamily="18" charset="0"/>
              </a:rPr>
              <a:t> </a:t>
            </a:r>
            <a:r>
              <a:rPr lang="en-US" sz="1400" dirty="0" err="1">
                <a:latin typeface="Bookman Old Style" panose="02050604050505020204" pitchFamily="18" charset="0"/>
              </a:rPr>
              <a:t>como</a:t>
            </a:r>
            <a:r>
              <a:rPr lang="en-US" sz="1400" dirty="0">
                <a:latin typeface="Bookman Old Style" panose="02050604050505020204" pitchFamily="18" charset="0"/>
              </a:rPr>
              <a:t> </a:t>
            </a:r>
            <a:r>
              <a:rPr lang="en-US" sz="1400" dirty="0" err="1">
                <a:latin typeface="Bookman Old Style" panose="02050604050505020204" pitchFamily="18" charset="0"/>
              </a:rPr>
              <a:t>consecuencia</a:t>
            </a:r>
            <a:r>
              <a:rPr lang="en-US" sz="1400" dirty="0">
                <a:latin typeface="Bookman Old Style" panose="02050604050505020204" pitchFamily="18" charset="0"/>
              </a:rPr>
              <a:t> algo) que se </a:t>
            </a:r>
            <a:r>
              <a:rPr lang="en-US" sz="1400" dirty="0" err="1">
                <a:latin typeface="Bookman Old Style" panose="02050604050505020204" pitchFamily="18" charset="0"/>
              </a:rPr>
              <a:t>ejecutan</a:t>
            </a:r>
            <a:r>
              <a:rPr lang="en-US" sz="1400" dirty="0">
                <a:latin typeface="Bookman Old Style" panose="02050604050505020204" pitchFamily="18" charset="0"/>
              </a:rPr>
              <a:t> </a:t>
            </a:r>
            <a:r>
              <a:rPr lang="en-US" sz="1400" dirty="0" err="1">
                <a:latin typeface="Bookman Old Style" panose="02050604050505020204" pitchFamily="18" charset="0"/>
              </a:rPr>
              <a:t>automáticamente</a:t>
            </a:r>
            <a:r>
              <a:rPr lang="en-US" sz="1400" dirty="0">
                <a:latin typeface="Bookman Old Style" panose="02050604050505020204" pitchFamily="18" charset="0"/>
              </a:rPr>
              <a:t>. El </a:t>
            </a:r>
            <a:r>
              <a:rPr lang="en-US" sz="1400" dirty="0" err="1">
                <a:latin typeface="Bookman Old Style" panose="02050604050505020204" pitchFamily="18" charset="0"/>
              </a:rPr>
              <a:t>resultado</a:t>
            </a:r>
            <a:r>
              <a:rPr lang="en-US" sz="1400" dirty="0">
                <a:latin typeface="Bookman Old Style" panose="02050604050505020204" pitchFamily="18" charset="0"/>
              </a:rPr>
              <a:t> </a:t>
            </a:r>
            <a:r>
              <a:rPr lang="en-US" sz="1400" dirty="0" err="1">
                <a:latin typeface="Bookman Old Style" panose="02050604050505020204" pitchFamily="18" charset="0"/>
              </a:rPr>
              <a:t>más</a:t>
            </a:r>
            <a:r>
              <a:rPr lang="en-US" sz="1400" dirty="0">
                <a:latin typeface="Bookman Old Style" panose="02050604050505020204" pitchFamily="18" charset="0"/>
              </a:rPr>
              <a:t> palpable, por tanto, se </a:t>
            </a:r>
            <a:r>
              <a:rPr lang="en-US" sz="1400" dirty="0" err="1">
                <a:latin typeface="Bookman Old Style" panose="02050604050505020204" pitchFamily="18" charset="0"/>
              </a:rPr>
              <a:t>circunscribe</a:t>
            </a:r>
            <a:r>
              <a:rPr lang="en-US" sz="1400" dirty="0">
                <a:latin typeface="Bookman Old Style" panose="02050604050505020204" pitchFamily="18" charset="0"/>
              </a:rPr>
              <a:t> a </a:t>
            </a:r>
            <a:r>
              <a:rPr lang="en-US" sz="1400" dirty="0">
                <a:solidFill>
                  <a:srgbClr val="FF9933"/>
                </a:solidFill>
                <a:latin typeface="Bookman Old Style" panose="02050604050505020204" pitchFamily="18" charset="0"/>
              </a:rPr>
              <a:t>“la </a:t>
            </a:r>
            <a:r>
              <a:rPr lang="en-US" sz="1400" dirty="0" err="1">
                <a:solidFill>
                  <a:srgbClr val="FF9933"/>
                </a:solidFill>
                <a:latin typeface="Bookman Old Style" panose="02050604050505020204" pitchFamily="18" charset="0"/>
              </a:rPr>
              <a:t>eliminación</a:t>
            </a:r>
            <a:r>
              <a:rPr lang="en-US" sz="1400" dirty="0">
                <a:solidFill>
                  <a:srgbClr val="FF9933"/>
                </a:solidFill>
                <a:latin typeface="Bookman Old Style" panose="02050604050505020204" pitchFamily="18" charset="0"/>
              </a:rPr>
              <a:t> del </a:t>
            </a:r>
            <a:r>
              <a:rPr lang="en-US" sz="1400" dirty="0" err="1">
                <a:solidFill>
                  <a:srgbClr val="FF9933"/>
                </a:solidFill>
                <a:latin typeface="Bookman Old Style" panose="02050604050505020204" pitchFamily="18" charset="0"/>
              </a:rPr>
              <a:t>riesgo</a:t>
            </a:r>
            <a:r>
              <a:rPr lang="en-US" sz="1400" dirty="0">
                <a:solidFill>
                  <a:srgbClr val="FF9933"/>
                </a:solidFill>
                <a:latin typeface="Bookman Old Style" panose="02050604050505020204" pitchFamily="18" charset="0"/>
              </a:rPr>
              <a:t> de </a:t>
            </a:r>
            <a:r>
              <a:rPr lang="en-US" sz="1400" dirty="0" err="1">
                <a:solidFill>
                  <a:srgbClr val="FF9933"/>
                </a:solidFill>
                <a:latin typeface="Bookman Old Style" panose="02050604050505020204" pitchFamily="18" charset="0"/>
              </a:rPr>
              <a:t>contraparte</a:t>
            </a:r>
            <a:r>
              <a:rPr lang="en-US" sz="1400" dirty="0">
                <a:solidFill>
                  <a:srgbClr val="FF9933"/>
                </a:solidFill>
                <a:latin typeface="Bookman Old Style" panose="02050604050505020204" pitchFamily="18" charset="0"/>
              </a:rPr>
              <a:t>”, y, </a:t>
            </a:r>
            <a:r>
              <a:rPr lang="en-US" sz="1400" dirty="0" err="1">
                <a:solidFill>
                  <a:srgbClr val="FF9933"/>
                </a:solidFill>
                <a:latin typeface="Bookman Old Style" panose="02050604050505020204" pitchFamily="18" charset="0"/>
              </a:rPr>
              <a:t>especialmente</a:t>
            </a:r>
            <a:r>
              <a:rPr lang="en-US" sz="1400" dirty="0">
                <a:solidFill>
                  <a:srgbClr val="FF9933"/>
                </a:solidFill>
                <a:latin typeface="Bookman Old Style" panose="02050604050505020204" pitchFamily="18" charset="0"/>
              </a:rPr>
              <a:t>, al </a:t>
            </a:r>
            <a:r>
              <a:rPr lang="en-US" sz="1400" dirty="0" err="1">
                <a:solidFill>
                  <a:srgbClr val="FF9933"/>
                </a:solidFill>
                <a:latin typeface="Bookman Old Style" panose="02050604050505020204" pitchFamily="18" charset="0"/>
              </a:rPr>
              <a:t>ámbito</a:t>
            </a:r>
            <a:r>
              <a:rPr lang="en-US" sz="1400" dirty="0">
                <a:solidFill>
                  <a:srgbClr val="FF9933"/>
                </a:solidFill>
                <a:latin typeface="Bookman Old Style" panose="02050604050505020204" pitchFamily="18" charset="0"/>
              </a:rPr>
              <a:t> de la </a:t>
            </a:r>
            <a:r>
              <a:rPr lang="en-US" sz="1400" dirty="0" err="1">
                <a:solidFill>
                  <a:srgbClr val="FF9933"/>
                </a:solidFill>
                <a:latin typeface="Bookman Old Style" panose="02050604050505020204" pitchFamily="18" charset="0"/>
              </a:rPr>
              <a:t>ejecución</a:t>
            </a:r>
            <a:r>
              <a:rPr lang="en-US" sz="1400" dirty="0">
                <a:solidFill>
                  <a:srgbClr val="FF9933"/>
                </a:solidFill>
                <a:latin typeface="Bookman Old Style" panose="02050604050505020204" pitchFamily="18" charset="0"/>
              </a:rPr>
              <a:t> del </a:t>
            </a:r>
            <a:r>
              <a:rPr lang="en-US" sz="1400" dirty="0" err="1">
                <a:solidFill>
                  <a:srgbClr val="FF9933"/>
                </a:solidFill>
                <a:latin typeface="Bookman Old Style" panose="02050604050505020204" pitchFamily="18" charset="0"/>
              </a:rPr>
              <a:t>contrato</a:t>
            </a:r>
            <a:r>
              <a:rPr lang="en-US" sz="1400" dirty="0">
                <a:solidFill>
                  <a:srgbClr val="FF9933"/>
                </a:solidFill>
                <a:latin typeface="Bookman Old Style" panose="02050604050505020204" pitchFamily="18" charset="0"/>
              </a:rPr>
              <a:t> con </a:t>
            </a:r>
            <a:r>
              <a:rPr lang="en-US" sz="1400" dirty="0" err="1">
                <a:solidFill>
                  <a:srgbClr val="FF9933"/>
                </a:solidFill>
                <a:latin typeface="Bookman Old Style" panose="02050604050505020204" pitchFamily="18" charset="0"/>
              </a:rPr>
              <a:t>todas</a:t>
            </a:r>
            <a:r>
              <a:rPr lang="en-US" sz="1400" dirty="0">
                <a:solidFill>
                  <a:srgbClr val="FF9933"/>
                </a:solidFill>
                <a:latin typeface="Bookman Old Style" panose="02050604050505020204" pitchFamily="18" charset="0"/>
              </a:rPr>
              <a:t> las </a:t>
            </a:r>
            <a:r>
              <a:rPr lang="en-US" sz="1400" dirty="0" err="1">
                <a:solidFill>
                  <a:srgbClr val="FF9933"/>
                </a:solidFill>
                <a:latin typeface="Bookman Old Style" panose="02050604050505020204" pitchFamily="18" charset="0"/>
              </a:rPr>
              <a:t>eventualidades</a:t>
            </a:r>
            <a:r>
              <a:rPr lang="en-US" sz="1400" dirty="0">
                <a:solidFill>
                  <a:srgbClr val="FF9933"/>
                </a:solidFill>
                <a:latin typeface="Bookman Old Style" panose="02050604050505020204" pitchFamily="18" charset="0"/>
              </a:rPr>
              <a:t> </a:t>
            </a:r>
            <a:r>
              <a:rPr lang="en-US" sz="1400" dirty="0" err="1">
                <a:solidFill>
                  <a:srgbClr val="FF9933"/>
                </a:solidFill>
                <a:latin typeface="Bookman Old Style" panose="02050604050505020204" pitchFamily="18" charset="0"/>
              </a:rPr>
              <a:t>cubiertas</a:t>
            </a:r>
            <a:r>
              <a:rPr lang="en-US" sz="1400" dirty="0">
                <a:solidFill>
                  <a:srgbClr val="FF9933"/>
                </a:solidFill>
                <a:latin typeface="Bookman Old Style" panose="02050604050505020204" pitchFamily="18" charset="0"/>
              </a:rPr>
              <a:t>, de </a:t>
            </a:r>
            <a:r>
              <a:rPr lang="en-US" sz="1400" dirty="0" err="1">
                <a:solidFill>
                  <a:srgbClr val="FF9933"/>
                </a:solidFill>
                <a:latin typeface="Bookman Old Style" panose="02050604050505020204" pitchFamily="18" charset="0"/>
              </a:rPr>
              <a:t>manera</a:t>
            </a:r>
            <a:r>
              <a:rPr lang="en-US" sz="1400" dirty="0">
                <a:solidFill>
                  <a:srgbClr val="FF9933"/>
                </a:solidFill>
                <a:latin typeface="Bookman Old Style" panose="02050604050505020204" pitchFamily="18" charset="0"/>
              </a:rPr>
              <a:t> que </a:t>
            </a:r>
            <a:r>
              <a:rPr lang="en-US" sz="1400" dirty="0" err="1">
                <a:solidFill>
                  <a:srgbClr val="FF9933"/>
                </a:solidFill>
                <a:latin typeface="Bookman Old Style" panose="02050604050505020204" pitchFamily="18" charset="0"/>
              </a:rPr>
              <a:t>si</a:t>
            </a:r>
            <a:r>
              <a:rPr lang="en-US" sz="1400" dirty="0">
                <a:solidFill>
                  <a:srgbClr val="FF9933"/>
                </a:solidFill>
                <a:latin typeface="Bookman Old Style" panose="02050604050505020204" pitchFamily="18" charset="0"/>
              </a:rPr>
              <a:t> </a:t>
            </a:r>
            <a:r>
              <a:rPr lang="en-US" sz="1400" dirty="0" err="1">
                <a:solidFill>
                  <a:srgbClr val="FF9933"/>
                </a:solidFill>
                <a:latin typeface="Bookman Old Style" panose="02050604050505020204" pitchFamily="18" charset="0"/>
              </a:rPr>
              <a:t>todas</a:t>
            </a:r>
            <a:r>
              <a:rPr lang="en-US" sz="1400" dirty="0">
                <a:solidFill>
                  <a:srgbClr val="FF9933"/>
                </a:solidFill>
                <a:latin typeface="Bookman Old Style" panose="02050604050505020204" pitchFamily="18" charset="0"/>
              </a:rPr>
              <a:t> las </a:t>
            </a:r>
            <a:r>
              <a:rPr lang="en-US" sz="1400" dirty="0" err="1">
                <a:solidFill>
                  <a:srgbClr val="FF9933"/>
                </a:solidFill>
                <a:latin typeface="Bookman Old Style" panose="02050604050505020204" pitchFamily="18" charset="0"/>
              </a:rPr>
              <a:t>partes</a:t>
            </a:r>
            <a:r>
              <a:rPr lang="en-US" sz="1400" dirty="0">
                <a:solidFill>
                  <a:srgbClr val="FF9933"/>
                </a:solidFill>
                <a:latin typeface="Bookman Old Style" panose="02050604050505020204" pitchFamily="18" charset="0"/>
              </a:rPr>
              <a:t> </a:t>
            </a:r>
            <a:r>
              <a:rPr lang="en-US" sz="1400" dirty="0" err="1">
                <a:solidFill>
                  <a:srgbClr val="FF9933"/>
                </a:solidFill>
                <a:latin typeface="Bookman Old Style" panose="02050604050505020204" pitchFamily="18" charset="0"/>
              </a:rPr>
              <a:t>entregan</a:t>
            </a:r>
            <a:r>
              <a:rPr lang="en-US" sz="1400" dirty="0">
                <a:solidFill>
                  <a:srgbClr val="FF9933"/>
                </a:solidFill>
                <a:latin typeface="Bookman Old Style" panose="02050604050505020204" pitchFamily="18" charset="0"/>
              </a:rPr>
              <a:t> lo </a:t>
            </a:r>
            <a:r>
              <a:rPr lang="en-US" sz="1400" dirty="0" err="1">
                <a:solidFill>
                  <a:srgbClr val="FF9933"/>
                </a:solidFill>
                <a:latin typeface="Bookman Old Style" panose="02050604050505020204" pitchFamily="18" charset="0"/>
              </a:rPr>
              <a:t>acordado</a:t>
            </a:r>
            <a:r>
              <a:rPr lang="en-US" sz="1400" dirty="0">
                <a:solidFill>
                  <a:srgbClr val="FF9933"/>
                </a:solidFill>
                <a:latin typeface="Bookman Old Style" panose="02050604050505020204" pitchFamily="18" charset="0"/>
              </a:rPr>
              <a:t> no </a:t>
            </a:r>
            <a:r>
              <a:rPr lang="en-US" sz="1400" dirty="0" err="1">
                <a:solidFill>
                  <a:srgbClr val="FF9933"/>
                </a:solidFill>
                <a:latin typeface="Bookman Old Style" panose="02050604050505020204" pitchFamily="18" charset="0"/>
              </a:rPr>
              <a:t>existirá</a:t>
            </a:r>
            <a:r>
              <a:rPr lang="en-US" sz="1400" dirty="0">
                <a:solidFill>
                  <a:srgbClr val="FF9933"/>
                </a:solidFill>
                <a:latin typeface="Bookman Old Style" panose="02050604050505020204" pitchFamily="18" charset="0"/>
              </a:rPr>
              <a:t> </a:t>
            </a:r>
            <a:r>
              <a:rPr lang="en-US" sz="1400" dirty="0" err="1">
                <a:solidFill>
                  <a:srgbClr val="FF9933"/>
                </a:solidFill>
                <a:latin typeface="Bookman Old Style" panose="02050604050505020204" pitchFamily="18" charset="0"/>
              </a:rPr>
              <a:t>posibilidad</a:t>
            </a:r>
            <a:r>
              <a:rPr lang="en-US" sz="1400" dirty="0">
                <a:solidFill>
                  <a:srgbClr val="FF9933"/>
                </a:solidFill>
                <a:latin typeface="Bookman Old Style" panose="02050604050505020204" pitchFamily="18" charset="0"/>
              </a:rPr>
              <a:t> de </a:t>
            </a:r>
            <a:r>
              <a:rPr lang="en-US" sz="1400" dirty="0" err="1">
                <a:solidFill>
                  <a:srgbClr val="FF9933"/>
                </a:solidFill>
                <a:latin typeface="Bookman Old Style" panose="02050604050505020204" pitchFamily="18" charset="0"/>
              </a:rPr>
              <a:t>incumplimiento</a:t>
            </a:r>
            <a:r>
              <a:rPr lang="en-US" sz="1400" dirty="0">
                <a:solidFill>
                  <a:srgbClr val="FF9933"/>
                </a:solidFill>
                <a:latin typeface="Bookman Old Style" panose="02050604050505020204" pitchFamily="18" charset="0"/>
              </a:rPr>
              <a:t>. </a:t>
            </a:r>
          </a:p>
          <a:p>
            <a:pPr>
              <a:lnSpc>
                <a:spcPct val="100000"/>
              </a:lnSpc>
            </a:pPr>
            <a:endParaRPr lang="en-US" sz="800" dirty="0"/>
          </a:p>
        </p:txBody>
      </p:sp>
      <p:sp>
        <p:nvSpPr>
          <p:cNvPr id="137" name="Rectangle 136">
            <a:extLst>
              <a:ext uri="{FF2B5EF4-FFF2-40B4-BE49-F238E27FC236}">
                <a16:creationId xmlns:a16="http://schemas.microsoft.com/office/drawing/2014/main" id="{CA8ACC6B-EC7C-4E3C-8D08-C0A3AA407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614" y="965196"/>
            <a:ext cx="5042779" cy="4781641"/>
          </a:xfrm>
          <a:prstGeom prst="rect">
            <a:avLst/>
          </a:prstGeom>
          <a:solidFill>
            <a:schemeClr val="tx1"/>
          </a:solidFill>
          <a:ln w="190500">
            <a:solidFill>
              <a:srgbClr val="F2F2F2">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RIESGOS EN EL MERCADO DE CAPITALES - ppt descargar">
            <a:extLst>
              <a:ext uri="{FF2B5EF4-FFF2-40B4-BE49-F238E27FC236}">
                <a16:creationId xmlns:a16="http://schemas.microsoft.com/office/drawing/2014/main" id="{6FEBCCDD-E081-4A86-8DC1-C7C36F1FC9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80489" y="1874460"/>
            <a:ext cx="4140271" cy="3664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682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6CDA4A-6CAA-4FED-A424-FF9D363E93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texto 2"/>
          <p:cNvSpPr>
            <a:spLocks noGrp="1"/>
          </p:cNvSpPr>
          <p:nvPr>
            <p:ph type="body" idx="1"/>
          </p:nvPr>
        </p:nvSpPr>
        <p:spPr>
          <a:xfrm>
            <a:off x="1370693" y="4609322"/>
            <a:ext cx="9440034" cy="1537982"/>
          </a:xfrm>
        </p:spPr>
        <p:txBody>
          <a:bodyPr vert="horz" lIns="91440" tIns="45720" rIns="91440" bIns="45720" rtlCol="0" anchor="t">
            <a:normAutofit lnSpcReduction="10000"/>
          </a:bodyPr>
          <a:lstStyle/>
          <a:p>
            <a:pPr>
              <a:lnSpc>
                <a:spcPct val="100000"/>
              </a:lnSpc>
            </a:pPr>
            <a:r>
              <a:rPr lang="en-US" sz="1800" dirty="0">
                <a:solidFill>
                  <a:srgbClr val="D56A17"/>
                </a:solidFill>
                <a:latin typeface="Bookman Old Style" panose="02050604050505020204" pitchFamily="18" charset="0"/>
              </a:rPr>
              <a:t>*¿PROBLEMAS JURÍDICOS?</a:t>
            </a:r>
          </a:p>
          <a:p>
            <a:pPr algn="just">
              <a:lnSpc>
                <a:spcPct val="100000"/>
              </a:lnSpc>
            </a:pPr>
            <a:r>
              <a:rPr lang="en-US" sz="1800" b="1" dirty="0">
                <a:solidFill>
                  <a:srgbClr val="D56A17"/>
                </a:solidFill>
                <a:latin typeface="Bookman Old Style" panose="02050604050505020204" pitchFamily="18" charset="0"/>
              </a:rPr>
              <a:t>Libertad de forma. Principio </a:t>
            </a:r>
            <a:r>
              <a:rPr lang="en-US" sz="1800" b="1" dirty="0" err="1">
                <a:solidFill>
                  <a:srgbClr val="D56A17"/>
                </a:solidFill>
                <a:latin typeface="Bookman Old Style" panose="02050604050505020204" pitchFamily="18" charset="0"/>
              </a:rPr>
              <a:t>espiritualista</a:t>
            </a:r>
            <a:r>
              <a:rPr lang="en-US" sz="1800" b="1" dirty="0">
                <a:solidFill>
                  <a:srgbClr val="D56A17"/>
                </a:solidFill>
                <a:latin typeface="Bookman Old Style" panose="02050604050505020204" pitchFamily="18" charset="0"/>
              </a:rPr>
              <a:t> del </a:t>
            </a:r>
            <a:r>
              <a:rPr lang="en-US" sz="1800" b="1" dirty="0" err="1">
                <a:solidFill>
                  <a:srgbClr val="D56A17"/>
                </a:solidFill>
                <a:latin typeface="Bookman Old Style" panose="02050604050505020204" pitchFamily="18" charset="0"/>
              </a:rPr>
              <a:t>ordenamiento</a:t>
            </a:r>
            <a:r>
              <a:rPr lang="en-US" sz="1800" b="1" dirty="0">
                <a:solidFill>
                  <a:srgbClr val="D56A17"/>
                </a:solidFill>
                <a:latin typeface="Bookman Old Style" panose="02050604050505020204" pitchFamily="18" charset="0"/>
              </a:rPr>
              <a:t> de </a:t>
            </a:r>
            <a:r>
              <a:rPr lang="en-US" sz="1800" b="1" dirty="0" err="1">
                <a:solidFill>
                  <a:srgbClr val="D56A17"/>
                </a:solidFill>
                <a:latin typeface="Bookman Old Style" panose="02050604050505020204" pitchFamily="18" charset="0"/>
              </a:rPr>
              <a:t>Alcalá</a:t>
            </a:r>
            <a:r>
              <a:rPr lang="en-US" sz="1800" b="1" dirty="0">
                <a:solidFill>
                  <a:srgbClr val="D56A17"/>
                </a:solidFill>
                <a:latin typeface="Bookman Old Style" panose="02050604050505020204" pitchFamily="18" charset="0"/>
              </a:rPr>
              <a:t> que </a:t>
            </a:r>
            <a:r>
              <a:rPr lang="en-US" sz="1800" b="1" dirty="0" err="1">
                <a:solidFill>
                  <a:srgbClr val="D56A17"/>
                </a:solidFill>
                <a:latin typeface="Bookman Old Style" panose="02050604050505020204" pitchFamily="18" charset="0"/>
              </a:rPr>
              <a:t>reaccionó</a:t>
            </a:r>
            <a:r>
              <a:rPr lang="en-US" sz="1800" b="1" dirty="0">
                <a:solidFill>
                  <a:srgbClr val="D56A17"/>
                </a:solidFill>
                <a:latin typeface="Bookman Old Style" panose="02050604050505020204" pitchFamily="18" charset="0"/>
              </a:rPr>
              <a:t> ante el </a:t>
            </a:r>
            <a:r>
              <a:rPr lang="en-US" sz="1800" b="1" dirty="0" err="1">
                <a:solidFill>
                  <a:srgbClr val="D56A17"/>
                </a:solidFill>
                <a:latin typeface="Bookman Old Style" panose="02050604050505020204" pitchFamily="18" charset="0"/>
              </a:rPr>
              <a:t>formalismo</a:t>
            </a:r>
            <a:r>
              <a:rPr lang="en-US" sz="1800" b="1" dirty="0">
                <a:solidFill>
                  <a:srgbClr val="D56A17"/>
                </a:solidFill>
                <a:latin typeface="Bookman Old Style" panose="02050604050505020204" pitchFamily="18" charset="0"/>
              </a:rPr>
              <a:t> de las </a:t>
            </a:r>
            <a:r>
              <a:rPr lang="en-US" sz="1800" b="1" dirty="0" err="1">
                <a:solidFill>
                  <a:srgbClr val="D56A17"/>
                </a:solidFill>
                <a:latin typeface="Bookman Old Style" panose="02050604050505020204" pitchFamily="18" charset="0"/>
              </a:rPr>
              <a:t>Partidas</a:t>
            </a:r>
            <a:r>
              <a:rPr lang="en-US" sz="1800" b="1" dirty="0">
                <a:solidFill>
                  <a:srgbClr val="D56A17"/>
                </a:solidFill>
                <a:latin typeface="Bookman Old Style" panose="02050604050505020204" pitchFamily="18" charset="0"/>
              </a:rPr>
              <a:t> </a:t>
            </a:r>
            <a:r>
              <a:rPr lang="en-US" sz="1800" dirty="0">
                <a:solidFill>
                  <a:srgbClr val="D56A17"/>
                </a:solidFill>
                <a:latin typeface="Bookman Old Style" panose="02050604050505020204" pitchFamily="18" charset="0"/>
              </a:rPr>
              <a:t>(“</a:t>
            </a:r>
            <a:r>
              <a:rPr lang="en-US" sz="1800" dirty="0" err="1">
                <a:solidFill>
                  <a:srgbClr val="D56A17"/>
                </a:solidFill>
                <a:latin typeface="Bookman Old Style" panose="02050604050505020204" pitchFamily="18" charset="0"/>
              </a:rPr>
              <a:t>mandamos</a:t>
            </a:r>
            <a:r>
              <a:rPr lang="en-US" sz="1800" dirty="0">
                <a:solidFill>
                  <a:srgbClr val="D56A17"/>
                </a:solidFill>
                <a:latin typeface="Bookman Old Style" panose="02050604050505020204" pitchFamily="18" charset="0"/>
              </a:rPr>
              <a:t> que </a:t>
            </a:r>
            <a:r>
              <a:rPr lang="en-US" sz="1800" dirty="0" err="1">
                <a:solidFill>
                  <a:srgbClr val="D56A17"/>
                </a:solidFill>
                <a:latin typeface="Bookman Old Style" panose="02050604050505020204" pitchFamily="18" charset="0"/>
              </a:rPr>
              <a:t>todavía</a:t>
            </a:r>
            <a:r>
              <a:rPr lang="en-US" sz="1800" dirty="0">
                <a:solidFill>
                  <a:srgbClr val="D56A17"/>
                </a:solidFill>
                <a:latin typeface="Bookman Old Style" panose="02050604050505020204" pitchFamily="18" charset="0"/>
              </a:rPr>
              <a:t> </a:t>
            </a:r>
            <a:r>
              <a:rPr lang="en-US" sz="1800" dirty="0" err="1">
                <a:solidFill>
                  <a:srgbClr val="D56A17"/>
                </a:solidFill>
                <a:latin typeface="Bookman Old Style" panose="02050604050505020204" pitchFamily="18" charset="0"/>
              </a:rPr>
              <a:t>vala</a:t>
            </a:r>
            <a:r>
              <a:rPr lang="en-US" sz="1800" dirty="0">
                <a:solidFill>
                  <a:srgbClr val="D56A17"/>
                </a:solidFill>
                <a:latin typeface="Bookman Old Style" panose="02050604050505020204" pitchFamily="18" charset="0"/>
              </a:rPr>
              <a:t> la </a:t>
            </a:r>
            <a:r>
              <a:rPr lang="en-US" sz="1800" dirty="0" err="1">
                <a:solidFill>
                  <a:srgbClr val="D56A17"/>
                </a:solidFill>
                <a:latin typeface="Bookman Old Style" panose="02050604050505020204" pitchFamily="18" charset="0"/>
              </a:rPr>
              <a:t>dicha</a:t>
            </a:r>
            <a:r>
              <a:rPr lang="en-US" sz="1800" dirty="0">
                <a:solidFill>
                  <a:srgbClr val="D56A17"/>
                </a:solidFill>
                <a:latin typeface="Bookman Old Style" panose="02050604050505020204" pitchFamily="18" charset="0"/>
              </a:rPr>
              <a:t> </a:t>
            </a:r>
            <a:r>
              <a:rPr lang="en-US" sz="1800" dirty="0" err="1">
                <a:solidFill>
                  <a:srgbClr val="D56A17"/>
                </a:solidFill>
                <a:latin typeface="Bookman Old Style" panose="02050604050505020204" pitchFamily="18" charset="0"/>
              </a:rPr>
              <a:t>obligación</a:t>
            </a:r>
            <a:r>
              <a:rPr lang="en-US" sz="1800" dirty="0">
                <a:solidFill>
                  <a:srgbClr val="D56A17"/>
                </a:solidFill>
                <a:latin typeface="Bookman Old Style" panose="02050604050505020204" pitchFamily="18" charset="0"/>
              </a:rPr>
              <a:t> y </a:t>
            </a:r>
            <a:r>
              <a:rPr lang="en-US" sz="1800" dirty="0" err="1">
                <a:solidFill>
                  <a:srgbClr val="D56A17"/>
                </a:solidFill>
                <a:latin typeface="Bookman Old Style" panose="02050604050505020204" pitchFamily="18" charset="0"/>
              </a:rPr>
              <a:t>contrato</a:t>
            </a:r>
            <a:r>
              <a:rPr lang="en-US" sz="1800" dirty="0">
                <a:solidFill>
                  <a:srgbClr val="D56A17"/>
                </a:solidFill>
                <a:latin typeface="Bookman Old Style" panose="02050604050505020204" pitchFamily="18" charset="0"/>
              </a:rPr>
              <a:t> que </a:t>
            </a:r>
            <a:r>
              <a:rPr lang="en-US" sz="1800" dirty="0" err="1">
                <a:solidFill>
                  <a:srgbClr val="D56A17"/>
                </a:solidFill>
                <a:latin typeface="Bookman Old Style" panose="02050604050505020204" pitchFamily="18" charset="0"/>
              </a:rPr>
              <a:t>fuere</a:t>
            </a:r>
            <a:r>
              <a:rPr lang="en-US" sz="1800" dirty="0">
                <a:solidFill>
                  <a:srgbClr val="D56A17"/>
                </a:solidFill>
                <a:latin typeface="Bookman Old Style" panose="02050604050505020204" pitchFamily="18" charset="0"/>
              </a:rPr>
              <a:t> </a:t>
            </a:r>
            <a:r>
              <a:rPr lang="en-US" sz="1800" dirty="0" err="1">
                <a:solidFill>
                  <a:srgbClr val="D56A17"/>
                </a:solidFill>
                <a:latin typeface="Bookman Old Style" panose="02050604050505020204" pitchFamily="18" charset="0"/>
              </a:rPr>
              <a:t>hecho</a:t>
            </a:r>
            <a:r>
              <a:rPr lang="en-US" sz="1800" dirty="0">
                <a:solidFill>
                  <a:srgbClr val="D56A17"/>
                </a:solidFill>
                <a:latin typeface="Bookman Old Style" panose="02050604050505020204" pitchFamily="18" charset="0"/>
              </a:rPr>
              <a:t>, </a:t>
            </a:r>
            <a:r>
              <a:rPr lang="en-US" sz="1800" dirty="0" err="1">
                <a:solidFill>
                  <a:srgbClr val="D56A17"/>
                </a:solidFill>
                <a:latin typeface="Bookman Old Style" panose="02050604050505020204" pitchFamily="18" charset="0"/>
              </a:rPr>
              <a:t>en</a:t>
            </a:r>
            <a:r>
              <a:rPr lang="en-US" sz="1800" dirty="0">
                <a:solidFill>
                  <a:srgbClr val="D56A17"/>
                </a:solidFill>
                <a:latin typeface="Bookman Old Style" panose="02050604050505020204" pitchFamily="18" charset="0"/>
              </a:rPr>
              <a:t> </a:t>
            </a:r>
            <a:r>
              <a:rPr lang="en-US" sz="1800" dirty="0" err="1">
                <a:solidFill>
                  <a:srgbClr val="D56A17"/>
                </a:solidFill>
                <a:latin typeface="Bookman Old Style" panose="02050604050505020204" pitchFamily="18" charset="0"/>
              </a:rPr>
              <a:t>cualquier</a:t>
            </a:r>
            <a:r>
              <a:rPr lang="en-US" sz="1800" dirty="0">
                <a:solidFill>
                  <a:srgbClr val="D56A17"/>
                </a:solidFill>
                <a:latin typeface="Bookman Old Style" panose="02050604050505020204" pitchFamily="18" charset="0"/>
              </a:rPr>
              <a:t> </a:t>
            </a:r>
            <a:r>
              <a:rPr lang="en-US" sz="1800" dirty="0" err="1">
                <a:solidFill>
                  <a:srgbClr val="D56A17"/>
                </a:solidFill>
                <a:latin typeface="Bookman Old Style" panose="02050604050505020204" pitchFamily="18" charset="0"/>
              </a:rPr>
              <a:t>manera</a:t>
            </a:r>
            <a:r>
              <a:rPr lang="en-US" sz="1800" dirty="0">
                <a:solidFill>
                  <a:srgbClr val="D56A17"/>
                </a:solidFill>
                <a:latin typeface="Bookman Old Style" panose="02050604050505020204" pitchFamily="18" charset="0"/>
              </a:rPr>
              <a:t> que </a:t>
            </a:r>
            <a:r>
              <a:rPr lang="en-US" sz="1800" dirty="0" err="1">
                <a:solidFill>
                  <a:srgbClr val="D56A17"/>
                </a:solidFill>
                <a:latin typeface="Bookman Old Style" panose="02050604050505020204" pitchFamily="18" charset="0"/>
              </a:rPr>
              <a:t>parezca</a:t>
            </a:r>
            <a:r>
              <a:rPr lang="en-US" sz="1800" dirty="0">
                <a:solidFill>
                  <a:srgbClr val="D56A17"/>
                </a:solidFill>
                <a:latin typeface="Bookman Old Style" panose="02050604050505020204" pitchFamily="18" charset="0"/>
              </a:rPr>
              <a:t> que uno se </a:t>
            </a:r>
            <a:r>
              <a:rPr lang="en-US" sz="1800" dirty="0" err="1">
                <a:solidFill>
                  <a:srgbClr val="D56A17"/>
                </a:solidFill>
                <a:latin typeface="Bookman Old Style" panose="02050604050505020204" pitchFamily="18" charset="0"/>
              </a:rPr>
              <a:t>quiso</a:t>
            </a:r>
            <a:r>
              <a:rPr lang="en-US" sz="1800" dirty="0">
                <a:solidFill>
                  <a:srgbClr val="D56A17"/>
                </a:solidFill>
                <a:latin typeface="Bookman Old Style" panose="02050604050505020204" pitchFamily="18" charset="0"/>
              </a:rPr>
              <a:t> </a:t>
            </a:r>
            <a:r>
              <a:rPr lang="en-US" sz="1800" dirty="0" err="1">
                <a:solidFill>
                  <a:srgbClr val="D56A17"/>
                </a:solidFill>
                <a:latin typeface="Bookman Old Style" panose="02050604050505020204" pitchFamily="18" charset="0"/>
              </a:rPr>
              <a:t>obligar</a:t>
            </a:r>
            <a:r>
              <a:rPr lang="en-US" sz="1800" dirty="0">
                <a:solidFill>
                  <a:srgbClr val="D56A17"/>
                </a:solidFill>
                <a:latin typeface="Bookman Old Style" panose="02050604050505020204" pitchFamily="18" charset="0"/>
              </a:rPr>
              <a:t>”: </a:t>
            </a:r>
            <a:r>
              <a:rPr lang="en-US" sz="1800" dirty="0" err="1">
                <a:solidFill>
                  <a:srgbClr val="D56A17"/>
                </a:solidFill>
                <a:latin typeface="Bookman Old Style" panose="02050604050505020204" pitchFamily="18" charset="0"/>
              </a:rPr>
              <a:t>libro</a:t>
            </a:r>
            <a:r>
              <a:rPr lang="en-US" sz="1800" dirty="0">
                <a:solidFill>
                  <a:srgbClr val="D56A17"/>
                </a:solidFill>
                <a:latin typeface="Bookman Old Style" panose="02050604050505020204" pitchFamily="18" charset="0"/>
              </a:rPr>
              <a:t> X, </a:t>
            </a:r>
            <a:r>
              <a:rPr lang="en-US" sz="1800" dirty="0" err="1">
                <a:solidFill>
                  <a:srgbClr val="D56A17"/>
                </a:solidFill>
                <a:latin typeface="Bookman Old Style" panose="02050604050505020204" pitchFamily="18" charset="0"/>
              </a:rPr>
              <a:t>título</a:t>
            </a:r>
            <a:r>
              <a:rPr lang="en-US" sz="1800" dirty="0">
                <a:solidFill>
                  <a:srgbClr val="D56A17"/>
                </a:solidFill>
                <a:latin typeface="Bookman Old Style" panose="02050604050505020204" pitchFamily="18" charset="0"/>
              </a:rPr>
              <a:t> I, Ley I, de la </a:t>
            </a:r>
            <a:r>
              <a:rPr lang="en-US" sz="1800" dirty="0" err="1">
                <a:solidFill>
                  <a:srgbClr val="D56A17"/>
                </a:solidFill>
                <a:latin typeface="Bookman Old Style" panose="02050604050505020204" pitchFamily="18" charset="0"/>
              </a:rPr>
              <a:t>Novísima</a:t>
            </a:r>
            <a:r>
              <a:rPr lang="en-US" sz="1800" dirty="0">
                <a:solidFill>
                  <a:srgbClr val="D56A17"/>
                </a:solidFill>
                <a:latin typeface="Bookman Old Style" panose="02050604050505020204" pitchFamily="18" charset="0"/>
              </a:rPr>
              <a:t> </a:t>
            </a:r>
            <a:r>
              <a:rPr lang="en-US" sz="1800" dirty="0" err="1">
                <a:solidFill>
                  <a:srgbClr val="D56A17"/>
                </a:solidFill>
                <a:latin typeface="Bookman Old Style" panose="02050604050505020204" pitchFamily="18" charset="0"/>
              </a:rPr>
              <a:t>Recopilación</a:t>
            </a:r>
            <a:r>
              <a:rPr lang="en-US" sz="1800" dirty="0">
                <a:solidFill>
                  <a:srgbClr val="D56A17"/>
                </a:solidFill>
                <a:latin typeface="Bookman Old Style" panose="02050604050505020204" pitchFamily="18" charset="0"/>
              </a:rPr>
              <a:t>). </a:t>
            </a:r>
          </a:p>
          <a:p>
            <a:pPr>
              <a:lnSpc>
                <a:spcPct val="100000"/>
              </a:lnSpc>
            </a:pPr>
            <a:endParaRPr lang="en-US" sz="800" dirty="0">
              <a:solidFill>
                <a:srgbClr val="D56A17"/>
              </a:solidFill>
            </a:endParaRPr>
          </a:p>
        </p:txBody>
      </p:sp>
      <p:pic>
        <p:nvPicPr>
          <p:cNvPr id="73" name="Picture 72">
            <a:extLst>
              <a:ext uri="{FF2B5EF4-FFF2-40B4-BE49-F238E27FC236}">
                <a16:creationId xmlns:a16="http://schemas.microsoft.com/office/drawing/2014/main" id="{9B0DB875-49E3-4B9D-8AAE-D81A127B66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pic>
        <p:nvPicPr>
          <p:cNvPr id="17410" name="Picture 2" descr="Puede una persona compradora de una vivienda ocupada valerse de la nueva  especialidad de desahucio? | Espinet Advocats. Derecho Inmobiliario">
            <a:extLst>
              <a:ext uri="{FF2B5EF4-FFF2-40B4-BE49-F238E27FC236}">
                <a16:creationId xmlns:a16="http://schemas.microsoft.com/office/drawing/2014/main" id="{EC0233C0-92F9-4AD6-83A3-37921FDF82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554" r="1" b="1"/>
          <a:stretch/>
        </p:blipFill>
        <p:spPr bwMode="auto">
          <a:xfrm>
            <a:off x="1169349" y="695008"/>
            <a:ext cx="9845346" cy="352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055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4693FF-7B67-4997-B931-8328C0D1B93F}"/>
              </a:ext>
            </a:extLst>
          </p:cNvPr>
          <p:cNvSpPr>
            <a:spLocks noGrp="1"/>
          </p:cNvSpPr>
          <p:nvPr>
            <p:ph type="title"/>
          </p:nvPr>
        </p:nvSpPr>
        <p:spPr/>
        <p:txBody>
          <a:bodyPr/>
          <a:lstStyle/>
          <a:p>
            <a:endParaRPr lang="es-ES" dirty="0"/>
          </a:p>
        </p:txBody>
      </p:sp>
      <p:sp>
        <p:nvSpPr>
          <p:cNvPr id="3" name="Marcador de contenido 2">
            <a:extLst>
              <a:ext uri="{FF2B5EF4-FFF2-40B4-BE49-F238E27FC236}">
                <a16:creationId xmlns:a16="http://schemas.microsoft.com/office/drawing/2014/main" id="{44B454BC-1531-4A37-A030-6222C49AA42F}"/>
              </a:ext>
            </a:extLst>
          </p:cNvPr>
          <p:cNvSpPr>
            <a:spLocks noGrp="1"/>
          </p:cNvSpPr>
          <p:nvPr>
            <p:ph idx="1"/>
          </p:nvPr>
        </p:nvSpPr>
        <p:spPr>
          <a:xfrm>
            <a:off x="539931" y="818606"/>
            <a:ext cx="10727626" cy="4972593"/>
          </a:xfrm>
        </p:spPr>
        <p:txBody>
          <a:bodyPr>
            <a:normAutofit fontScale="55000" lnSpcReduction="20000"/>
          </a:bodyPr>
          <a:lstStyle/>
          <a:p>
            <a:pPr algn="l" fontAlgn="base"/>
            <a:r>
              <a:rPr lang="es-ES" b="1" i="0" dirty="0">
                <a:solidFill>
                  <a:srgbClr val="66FF33"/>
                </a:solidFill>
                <a:effectLst/>
                <a:latin typeface="Open Sans" panose="020B0606030504020204" pitchFamily="34" charset="0"/>
              </a:rPr>
              <a:t>Los inmuebles en España ya están </a:t>
            </a:r>
            <a:r>
              <a:rPr lang="es-ES" b="1" i="0" dirty="0" err="1">
                <a:solidFill>
                  <a:srgbClr val="66FF33"/>
                </a:solidFill>
                <a:effectLst/>
                <a:latin typeface="Open Sans" panose="020B0606030504020204" pitchFamily="34" charset="0"/>
              </a:rPr>
              <a:t>tokenizados</a:t>
            </a:r>
            <a:r>
              <a:rPr lang="es-ES" b="1" i="0" dirty="0">
                <a:solidFill>
                  <a:srgbClr val="66FF33"/>
                </a:solidFill>
                <a:effectLst/>
                <a:latin typeface="Open Sans" panose="020B0606030504020204" pitchFamily="34" charset="0"/>
              </a:rPr>
              <a:t>.¡¡¡¡¡¡¡¡</a:t>
            </a:r>
            <a:endParaRPr lang="es-ES" b="0" i="0" dirty="0">
              <a:solidFill>
                <a:srgbClr val="66FF33"/>
              </a:solidFill>
              <a:effectLst/>
              <a:latin typeface="Open Sans" panose="020B0606030504020204" pitchFamily="34" charset="0"/>
            </a:endParaRPr>
          </a:p>
          <a:p>
            <a:pPr algn="l" fontAlgn="base"/>
            <a:r>
              <a:rPr lang="es-ES" b="0" i="0" dirty="0">
                <a:solidFill>
                  <a:srgbClr val="000000"/>
                </a:solidFill>
                <a:effectLst/>
                <a:latin typeface="Open Sans" panose="020B0606030504020204" pitchFamily="34" charset="0"/>
              </a:rPr>
              <a:t>Si aún no te has enterado que una referencia catastral es un token y que como resumen alfanumérico es un hash (ojo que no es un hash en el sentido de cifrar para ocultar la información, sino una simple operación matemática que permite comprobar la integridad de algo):</a:t>
            </a:r>
          </a:p>
          <a:p>
            <a:pPr algn="l" fontAlgn="base">
              <a:buFont typeface="Arial" panose="020B0604020202020204" pitchFamily="34" charset="0"/>
              <a:buChar char="•"/>
            </a:pPr>
            <a:r>
              <a:rPr lang="es-ES" b="0" i="0" dirty="0">
                <a:solidFill>
                  <a:srgbClr val="000000"/>
                </a:solidFill>
                <a:effectLst/>
                <a:latin typeface="Open Sans" panose="020B0606030504020204" pitchFamily="34" charset="0"/>
              </a:rPr>
              <a:t>O no sabes qué es un </a:t>
            </a:r>
            <a:r>
              <a:rPr lang="es-ES" b="1" i="0" u="none" strike="noStrike" dirty="0">
                <a:solidFill>
                  <a:srgbClr val="66FF33"/>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token</a:t>
            </a:r>
            <a:r>
              <a:rPr lang="es-ES" b="1" i="0" dirty="0">
                <a:solidFill>
                  <a:srgbClr val="66FF33"/>
                </a:solidFill>
                <a:effectLst/>
                <a:latin typeface="Open Sans" panose="020B0606030504020204" pitchFamily="34" charset="0"/>
              </a:rPr>
              <a:t> </a:t>
            </a:r>
            <a:endParaRPr lang="es-ES" b="0" i="0" dirty="0">
              <a:solidFill>
                <a:srgbClr val="000000"/>
              </a:solidFill>
              <a:effectLst/>
              <a:latin typeface="Open Sans" panose="020B0606030504020204" pitchFamily="34" charset="0"/>
            </a:endParaRPr>
          </a:p>
          <a:p>
            <a:pPr algn="l" fontAlgn="base">
              <a:buFont typeface="Arial" panose="020B0604020202020204" pitchFamily="34" charset="0"/>
              <a:buChar char="•"/>
            </a:pPr>
            <a:r>
              <a:rPr lang="es-ES" b="0" i="0" dirty="0">
                <a:solidFill>
                  <a:srgbClr val="000000"/>
                </a:solidFill>
                <a:effectLst/>
                <a:latin typeface="Open Sans" panose="020B0606030504020204" pitchFamily="34" charset="0"/>
              </a:rPr>
              <a:t>O no sabes qué es y para que sirve la referencia catastral</a:t>
            </a:r>
          </a:p>
          <a:p>
            <a:pPr algn="l" fontAlgn="base">
              <a:buFont typeface="Arial" panose="020B0604020202020204" pitchFamily="34" charset="0"/>
              <a:buChar char="•"/>
            </a:pPr>
            <a:r>
              <a:rPr lang="es-ES" b="0" i="0" dirty="0">
                <a:solidFill>
                  <a:srgbClr val="000000"/>
                </a:solidFill>
                <a:effectLst/>
                <a:latin typeface="Open Sans" panose="020B0606030504020204" pitchFamily="34" charset="0"/>
              </a:rPr>
              <a:t>O no sabes qué es el Registro de la Propiedad</a:t>
            </a:r>
          </a:p>
          <a:p>
            <a:pPr algn="l" fontAlgn="base"/>
            <a:r>
              <a:rPr lang="es-ES" b="0" i="0" dirty="0">
                <a:solidFill>
                  <a:srgbClr val="000000"/>
                </a:solidFill>
                <a:effectLst/>
                <a:latin typeface="Open Sans" panose="020B0606030504020204" pitchFamily="34" charset="0"/>
              </a:rPr>
              <a:t> </a:t>
            </a:r>
          </a:p>
          <a:p>
            <a:pPr algn="l" fontAlgn="base"/>
            <a:r>
              <a:rPr lang="es-ES" b="0" i="0" dirty="0">
                <a:solidFill>
                  <a:srgbClr val="000000"/>
                </a:solidFill>
                <a:effectLst/>
                <a:latin typeface="Open Sans" panose="020B0606030504020204" pitchFamily="34" charset="0"/>
              </a:rPr>
              <a:t>De hecho no es la referencia catastral el único token de los inmuebles, pues por ejemplo está el código registral único que tiene el registro de la propiedad al que alude el </a:t>
            </a:r>
            <a:r>
              <a:rPr lang="es-ES" b="1" i="0" u="none" strike="noStrike" dirty="0">
                <a:solidFill>
                  <a:srgbClr val="66FF33"/>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artículo 9 de la Ley Hipotecaria</a:t>
            </a:r>
            <a:r>
              <a:rPr lang="es-ES" b="1" i="0" dirty="0">
                <a:solidFill>
                  <a:srgbClr val="66FF33"/>
                </a:solidFill>
                <a:effectLst/>
                <a:latin typeface="Open Sans" panose="020B0606030504020204" pitchFamily="34" charset="0"/>
              </a:rPr>
              <a:t> </a:t>
            </a:r>
            <a:r>
              <a:rPr lang="es-ES" b="0" i="0" dirty="0">
                <a:solidFill>
                  <a:srgbClr val="000000"/>
                </a:solidFill>
                <a:effectLst/>
                <a:latin typeface="Open Sans" panose="020B0606030504020204" pitchFamily="34" charset="0"/>
              </a:rPr>
              <a:t>(aunque su utilidad me resulte más que dudosa, primero porque ya el inmueble está identificado con su número de finca registral, y segundo porque nada añade a la referencia catastral)</a:t>
            </a:r>
          </a:p>
          <a:p>
            <a:pPr algn="l" fontAlgn="base"/>
            <a:r>
              <a:rPr lang="es-ES" b="0" i="0" dirty="0">
                <a:solidFill>
                  <a:srgbClr val="000000"/>
                </a:solidFill>
                <a:effectLst/>
                <a:latin typeface="Open Sans" panose="020B0606030504020204" pitchFamily="34" charset="0"/>
              </a:rPr>
              <a:t>Obviamente </a:t>
            </a:r>
            <a:r>
              <a:rPr lang="es-ES" b="1" i="0" dirty="0">
                <a:solidFill>
                  <a:srgbClr val="000000"/>
                </a:solidFill>
                <a:effectLst/>
                <a:latin typeface="Open Sans" panose="020B0606030504020204" pitchFamily="34" charset="0"/>
              </a:rPr>
              <a:t>soy más que consciente de que la referencia catastral no es un token con el que se puede negociar con el inmueble</a:t>
            </a:r>
            <a:r>
              <a:rPr lang="es-ES" b="0" i="0" dirty="0">
                <a:solidFill>
                  <a:srgbClr val="000000"/>
                </a:solidFill>
                <a:effectLst/>
                <a:latin typeface="Open Sans" panose="020B0606030504020204" pitchFamily="34" charset="0"/>
              </a:rPr>
              <a:t>:</a:t>
            </a:r>
          </a:p>
          <a:p>
            <a:pPr algn="l" fontAlgn="base">
              <a:buFont typeface="Arial" panose="020B0604020202020204" pitchFamily="34" charset="0"/>
              <a:buChar char="•"/>
            </a:pPr>
            <a:r>
              <a:rPr lang="es-ES" b="0" i="0" dirty="0">
                <a:solidFill>
                  <a:srgbClr val="000000"/>
                </a:solidFill>
                <a:effectLst/>
                <a:latin typeface="Open Sans" panose="020B0606030504020204" pitchFamily="34" charset="0"/>
              </a:rPr>
              <a:t>Porque el catastro no acredita la titularidad de las fincas</a:t>
            </a:r>
          </a:p>
          <a:p>
            <a:pPr algn="l" fontAlgn="base">
              <a:buFont typeface="Arial" panose="020B0604020202020204" pitchFamily="34" charset="0"/>
              <a:buChar char="•"/>
            </a:pPr>
            <a:r>
              <a:rPr lang="es-ES" b="0" i="0" dirty="0">
                <a:solidFill>
                  <a:srgbClr val="000000"/>
                </a:solidFill>
                <a:effectLst/>
                <a:latin typeface="Open Sans" panose="020B0606030504020204" pitchFamily="34" charset="0"/>
              </a:rPr>
              <a:t>Porque el catastro no es totalmente fiable sobre la identidad de las fincas</a:t>
            </a:r>
          </a:p>
          <a:p>
            <a:pPr algn="l" fontAlgn="base"/>
            <a:r>
              <a:rPr lang="es-ES" b="0" i="0" dirty="0">
                <a:solidFill>
                  <a:srgbClr val="000000"/>
                </a:solidFill>
                <a:effectLst/>
                <a:latin typeface="Open Sans" panose="020B0606030504020204" pitchFamily="34" charset="0"/>
              </a:rPr>
              <a:t>Porque ninguna ley da al catastro la naturaleza jurídica de token (entre otras cosas porque ninguna ley regula ni define que es un token). Distinto es si cabe montar una </a:t>
            </a:r>
            <a:r>
              <a:rPr lang="es-ES" b="0" i="0" dirty="0" err="1">
                <a:solidFill>
                  <a:srgbClr val="000000"/>
                </a:solidFill>
                <a:effectLst/>
                <a:latin typeface="Open Sans" panose="020B0606030504020204" pitchFamily="34" charset="0"/>
              </a:rPr>
              <a:t>blockchain</a:t>
            </a:r>
            <a:r>
              <a:rPr lang="es-ES" b="0" i="0" dirty="0">
                <a:solidFill>
                  <a:srgbClr val="000000"/>
                </a:solidFill>
                <a:effectLst/>
                <a:latin typeface="Open Sans" panose="020B0606030504020204" pitchFamily="34" charset="0"/>
              </a:rPr>
              <a:t> notarial que sustituya al Registro de la Propiedad, y a mi entender dando a esa </a:t>
            </a:r>
            <a:r>
              <a:rPr lang="es-ES" b="0" i="0" dirty="0" err="1">
                <a:solidFill>
                  <a:srgbClr val="000000"/>
                </a:solidFill>
                <a:effectLst/>
                <a:latin typeface="Open Sans" panose="020B0606030504020204" pitchFamily="34" charset="0"/>
              </a:rPr>
              <a:t>blockchain</a:t>
            </a:r>
            <a:r>
              <a:rPr lang="es-ES" b="0" i="0" dirty="0">
                <a:solidFill>
                  <a:srgbClr val="000000"/>
                </a:solidFill>
                <a:effectLst/>
                <a:latin typeface="Open Sans" panose="020B0606030504020204" pitchFamily="34" charset="0"/>
              </a:rPr>
              <a:t> el valor de los </a:t>
            </a:r>
            <a:r>
              <a:rPr lang="es-ES" b="0" i="0" dirty="0" err="1">
                <a:solidFill>
                  <a:srgbClr val="000000"/>
                </a:solidFill>
                <a:effectLst/>
                <a:latin typeface="Open Sans" panose="020B0606030504020204" pitchFamily="34" charset="0"/>
              </a:rPr>
              <a:t>arts</a:t>
            </a:r>
            <a:r>
              <a:rPr lang="es-ES" b="0" i="0" dirty="0">
                <a:solidFill>
                  <a:srgbClr val="000000"/>
                </a:solidFill>
                <a:effectLst/>
                <a:latin typeface="Open Sans" panose="020B0606030504020204" pitchFamily="34" charset="0"/>
              </a:rPr>
              <a:t> 32 y 34 de la LH no habría problema alguno (parece disparatado pero el ejemplo de las bases de datos de titularidad real que se usan para la  lucha contra el blanqueo, hace que la propuesta no sea disparatada -a fin de cuentas es una base de datos o registro a cargo de un funcionario público-)</a:t>
            </a:r>
          </a:p>
          <a:p>
            <a:pPr algn="l" fontAlgn="base"/>
            <a:r>
              <a:rPr lang="es-ES" b="0" i="0" dirty="0">
                <a:solidFill>
                  <a:srgbClr val="000000"/>
                </a:solidFill>
                <a:effectLst/>
                <a:latin typeface="Open Sans" panose="020B0606030504020204" pitchFamily="34" charset="0"/>
              </a:rPr>
              <a:t>En todo caso estando </a:t>
            </a:r>
            <a:r>
              <a:rPr lang="es-ES" b="0" i="0" dirty="0" err="1">
                <a:solidFill>
                  <a:srgbClr val="000000"/>
                </a:solidFill>
                <a:effectLst/>
                <a:latin typeface="Open Sans" panose="020B0606030504020204" pitchFamily="34" charset="0"/>
              </a:rPr>
              <a:t>tokenizados</a:t>
            </a:r>
            <a:r>
              <a:rPr lang="es-ES" b="0" i="0" dirty="0">
                <a:solidFill>
                  <a:srgbClr val="000000"/>
                </a:solidFill>
                <a:effectLst/>
                <a:latin typeface="Open Sans" panose="020B0606030504020204" pitchFamily="34" charset="0"/>
              </a:rPr>
              <a:t> los inmuebles tanto por la referencia catastral, como por el número de finca registral, intentar crear un tercer token, sin más valor que el consenso de unos nodos, y sin un contraste mínimamente serio con la realidad física y jurídica de las fincas, es el enésimo intento de vender humo por parte de quienes sin entender de criptodivisas, siguen hablando de </a:t>
            </a:r>
            <a:r>
              <a:rPr lang="es-ES" b="0" i="0" dirty="0" err="1">
                <a:solidFill>
                  <a:srgbClr val="000000"/>
                </a:solidFill>
                <a:effectLst/>
                <a:latin typeface="Open Sans" panose="020B0606030504020204" pitchFamily="34" charset="0"/>
              </a:rPr>
              <a:t>blockhain</a:t>
            </a:r>
            <a:r>
              <a:rPr lang="es-ES" b="0" i="0" dirty="0">
                <a:solidFill>
                  <a:srgbClr val="000000"/>
                </a:solidFill>
                <a:effectLst/>
                <a:latin typeface="Open Sans" panose="020B0606030504020204" pitchFamily="34" charset="0"/>
              </a:rPr>
              <a:t>.</a:t>
            </a:r>
          </a:p>
          <a:p>
            <a:pPr algn="l" fontAlgn="base"/>
            <a:endParaRPr lang="es-ES" dirty="0">
              <a:solidFill>
                <a:srgbClr val="000000"/>
              </a:solidFill>
              <a:effectLst/>
              <a:latin typeface="Open Sans" panose="020B0606030504020204" pitchFamily="34" charset="0"/>
            </a:endParaRPr>
          </a:p>
          <a:p>
            <a:pPr algn="l" fontAlgn="base"/>
            <a:r>
              <a:rPr lang="es-ES" b="0" i="0" dirty="0">
                <a:solidFill>
                  <a:srgbClr val="000000"/>
                </a:solidFill>
                <a:effectLst/>
                <a:latin typeface="Open Sans" panose="020B0606030504020204" pitchFamily="34" charset="0"/>
              </a:rPr>
              <a:t> </a:t>
            </a:r>
            <a:r>
              <a:rPr lang="es-ES" b="0" i="0" dirty="0">
                <a:solidFill>
                  <a:srgbClr val="66FF33"/>
                </a:solidFill>
                <a:effectLst/>
                <a:latin typeface="Open Sans" panose="020B0606030504020204" pitchFamily="34" charset="0"/>
              </a:rPr>
              <a:t>https://www.notariofranciscorosales.com/tokenizar-inmuebles/</a:t>
            </a:r>
          </a:p>
          <a:p>
            <a:pPr algn="l" fontAlgn="base">
              <a:buFont typeface="Arial" panose="020B0604020202020204" pitchFamily="34" charset="0"/>
              <a:buChar char="•"/>
            </a:pPr>
            <a:endParaRPr lang="es-ES" b="0" i="0" dirty="0">
              <a:solidFill>
                <a:srgbClr val="000000"/>
              </a:solidFill>
              <a:effectLst/>
              <a:latin typeface="Open Sans" panose="020B0606030504020204" pitchFamily="34" charset="0"/>
            </a:endParaRPr>
          </a:p>
          <a:p>
            <a:endParaRPr lang="es-ES" dirty="0"/>
          </a:p>
        </p:txBody>
      </p:sp>
    </p:spTree>
    <p:extLst>
      <p:ext uri="{BB962C8B-B14F-4D97-AF65-F5344CB8AC3E}">
        <p14:creationId xmlns:p14="http://schemas.microsoft.com/office/powerpoint/2010/main" val="276630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6D4A05-AFD9-4D13-98E7-B23E4C9D7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F46F00D-9A7B-4817-A06C-17061D7960F1}"/>
              </a:ext>
            </a:extLst>
          </p:cNvPr>
          <p:cNvSpPr>
            <a:spLocks noGrp="1"/>
          </p:cNvSpPr>
          <p:nvPr>
            <p:ph type="title"/>
          </p:nvPr>
        </p:nvSpPr>
        <p:spPr>
          <a:xfrm>
            <a:off x="1370693" y="4406537"/>
            <a:ext cx="9440034" cy="1088336"/>
          </a:xfrm>
        </p:spPr>
        <p:txBody>
          <a:bodyPr vert="horz" lIns="91440" tIns="45720" rIns="91440" bIns="45720" rtlCol="0" anchor="b">
            <a:normAutofit/>
          </a:bodyPr>
          <a:lstStyle/>
          <a:p>
            <a:endParaRPr lang="en-US" sz="1000" dirty="0"/>
          </a:p>
        </p:txBody>
      </p:sp>
      <p:sp>
        <p:nvSpPr>
          <p:cNvPr id="3" name="Marcador de texto 2">
            <a:extLst>
              <a:ext uri="{FF2B5EF4-FFF2-40B4-BE49-F238E27FC236}">
                <a16:creationId xmlns:a16="http://schemas.microsoft.com/office/drawing/2014/main" id="{26BC66B0-DFA5-4B9B-844C-DCD72FEFF130}"/>
              </a:ext>
            </a:extLst>
          </p:cNvPr>
          <p:cNvSpPr>
            <a:spLocks noGrp="1"/>
          </p:cNvSpPr>
          <p:nvPr>
            <p:ph type="body" idx="1"/>
          </p:nvPr>
        </p:nvSpPr>
        <p:spPr>
          <a:xfrm>
            <a:off x="1370693" y="5494872"/>
            <a:ext cx="9440034" cy="621614"/>
          </a:xfrm>
        </p:spPr>
        <p:txBody>
          <a:bodyPr vert="horz" lIns="91440" tIns="45720" rIns="91440" bIns="45720" rtlCol="0" anchor="t">
            <a:normAutofit/>
          </a:bodyPr>
          <a:lstStyle/>
          <a:p>
            <a:endParaRPr lang="en-US">
              <a:solidFill>
                <a:srgbClr val="D56A17"/>
              </a:solidFill>
            </a:endParaRPr>
          </a:p>
        </p:txBody>
      </p:sp>
      <p:pic>
        <p:nvPicPr>
          <p:cNvPr id="4" name="Google Shape;657;ge5b7bb0dde_0_0" descr="Mock up Didinet">
            <a:extLst>
              <a:ext uri="{FF2B5EF4-FFF2-40B4-BE49-F238E27FC236}">
                <a16:creationId xmlns:a16="http://schemas.microsoft.com/office/drawing/2014/main" id="{4128114A-3C02-43E2-BE65-AA4BD942694D}"/>
              </a:ext>
            </a:extLst>
          </p:cNvPr>
          <p:cNvPicPr preferRelativeResize="0"/>
          <p:nvPr/>
        </p:nvPicPr>
        <p:blipFill rotWithShape="1">
          <a:blip r:embed="rId3"/>
          <a:stretch/>
        </p:blipFill>
        <p:spPr>
          <a:xfrm>
            <a:off x="3580361" y="643463"/>
            <a:ext cx="5038066" cy="3249553"/>
          </a:xfrm>
          <a:prstGeom prst="rect">
            <a:avLst/>
          </a:prstGeom>
          <a:noFill/>
        </p:spPr>
      </p:pic>
      <p:sp>
        <p:nvSpPr>
          <p:cNvPr id="15" name="CuadroTexto 14">
            <a:extLst>
              <a:ext uri="{FF2B5EF4-FFF2-40B4-BE49-F238E27FC236}">
                <a16:creationId xmlns:a16="http://schemas.microsoft.com/office/drawing/2014/main" id="{F8E7D242-CFAD-4DA4-9A86-EDD87091AF33}"/>
              </a:ext>
            </a:extLst>
          </p:cNvPr>
          <p:cNvSpPr txBox="1"/>
          <p:nvPr/>
        </p:nvSpPr>
        <p:spPr>
          <a:xfrm>
            <a:off x="-73891" y="3509818"/>
            <a:ext cx="12265891" cy="3416320"/>
          </a:xfrm>
          <a:prstGeom prst="rect">
            <a:avLst/>
          </a:prstGeom>
          <a:noFill/>
        </p:spPr>
        <p:txBody>
          <a:bodyPr wrap="square">
            <a:spAutoFit/>
          </a:bodyPr>
          <a:lstStyle/>
          <a:p>
            <a:pPr algn="just"/>
            <a:r>
              <a:rPr lang="es-ES" dirty="0"/>
              <a:t>También sobre </a:t>
            </a:r>
            <a:r>
              <a:rPr lang="es-ES" sz="2000" b="1" dirty="0">
                <a:solidFill>
                  <a:srgbClr val="66FF33"/>
                </a:solidFill>
              </a:rPr>
              <a:t>el </a:t>
            </a:r>
            <a:r>
              <a:rPr lang="es-ES" sz="2000" b="1" dirty="0" err="1">
                <a:solidFill>
                  <a:srgbClr val="66FF33"/>
                </a:solidFill>
              </a:rPr>
              <a:t>wallet</a:t>
            </a:r>
            <a:r>
              <a:rPr lang="es-ES" dirty="0"/>
              <a:t> -software, o hardware más software-, que permitirá almacenar la claves públicas y privadas que dan soberanía y acceso a la anotación de la propiedad de los activos virtuales (recibir y enviar activos) en la </a:t>
            </a:r>
            <a:r>
              <a:rPr lang="es-ES" dirty="0" err="1"/>
              <a:t>blockchain</a:t>
            </a:r>
            <a:r>
              <a:rPr lang="es-ES" dirty="0"/>
              <a:t>. En algunos casos tienen asignadas otras funciones, como la identidad y los derechos de voto, entre otros. La Clave Pública funciona como una dirección desde donde solo se puede enviar activos; un símil sería el IBAN de una cuenta bancaria (en realidad más seguro que un IBAN, ya que conociendo este pueden emitir recibos que el banco paga hasta que el titular lo cancele). La Clave Privada sería el </a:t>
            </a:r>
            <a:r>
              <a:rPr lang="es-ES" dirty="0" err="1"/>
              <a:t>PassWord</a:t>
            </a:r>
            <a:r>
              <a:rPr lang="es-ES" dirty="0"/>
              <a:t> que da acceso a la gestión de los activos del </a:t>
            </a:r>
            <a:r>
              <a:rPr lang="es-ES" dirty="0" err="1"/>
              <a:t>wallet</a:t>
            </a:r>
            <a:r>
              <a:rPr lang="es-ES" dirty="0"/>
              <a:t>. El </a:t>
            </a:r>
            <a:r>
              <a:rPr lang="es-ES" dirty="0" err="1"/>
              <a:t>wallet</a:t>
            </a:r>
            <a:r>
              <a:rPr lang="es-ES" dirty="0"/>
              <a:t> no almacena ningún token y, por consiguiente, tampoco los puede enviar. Simplemente es un identificador (dirección de un </a:t>
            </a:r>
            <a:r>
              <a:rPr lang="es-ES" dirty="0" err="1"/>
              <a:t>smart</a:t>
            </a:r>
            <a:r>
              <a:rPr lang="es-ES" dirty="0"/>
              <a:t> </a:t>
            </a:r>
            <a:r>
              <a:rPr lang="es-ES" dirty="0" err="1"/>
              <a:t>contract</a:t>
            </a:r>
            <a:r>
              <a:rPr lang="es-ES" dirty="0"/>
              <a:t>) con el que se contabilizan los diferentes estados contables (anotaciones en cuenta) sobre los recursos que se tienen asignados. La principal vulnerabilidad, como se deduce, es la seguridad, por la obvia facilidad de pérdida, sustracción u olvido. Se desprende que el principal desafío consistiría en un certificado estandarizado de identificación del emisor y del suscriptor, y custodiar las claves. Sobre ello también se ensayarán soluciones en colaboración con ISTEC (ACCV) empresa pública de GVA y socio cooperativista en </a:t>
            </a:r>
            <a:r>
              <a:rPr lang="es-ES" dirty="0" err="1"/>
              <a:t>BlockchainFUE</a:t>
            </a:r>
            <a:r>
              <a:rPr lang="es-ES" dirty="0"/>
              <a:t>. </a:t>
            </a:r>
          </a:p>
        </p:txBody>
      </p:sp>
    </p:spTree>
    <p:extLst>
      <p:ext uri="{BB962C8B-B14F-4D97-AF65-F5344CB8AC3E}">
        <p14:creationId xmlns:p14="http://schemas.microsoft.com/office/powerpoint/2010/main" val="3921408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6C47E5-3E82-42DD-B572-B1E28ABAB261}"/>
              </a:ext>
            </a:extLst>
          </p:cNvPr>
          <p:cNvSpPr txBox="1"/>
          <p:nvPr/>
        </p:nvSpPr>
        <p:spPr>
          <a:xfrm>
            <a:off x="390617" y="221942"/>
            <a:ext cx="11801383" cy="3847207"/>
          </a:xfrm>
          <a:prstGeom prst="rect">
            <a:avLst/>
          </a:prstGeom>
          <a:noFill/>
        </p:spPr>
        <p:txBody>
          <a:bodyPr wrap="square">
            <a:spAutoFit/>
          </a:bodyPr>
          <a:lstStyle/>
          <a:p>
            <a:pPr lvl="1" algn="just"/>
            <a:endParaRPr lang="es-ES" dirty="0">
              <a:latin typeface="+mj-lt"/>
            </a:endParaRPr>
          </a:p>
          <a:p>
            <a:pPr lvl="1" algn="just"/>
            <a:endParaRPr lang="es-ES" dirty="0">
              <a:latin typeface="+mj-lt"/>
            </a:endParaRPr>
          </a:p>
          <a:p>
            <a:pPr lvl="1" algn="ctr"/>
            <a:r>
              <a:rPr lang="es-ES" sz="3200" b="1" dirty="0">
                <a:solidFill>
                  <a:srgbClr val="66FF33"/>
                </a:solidFill>
                <a:latin typeface="+mj-lt"/>
              </a:rPr>
              <a:t>IV. A) CRIPTOMONEDAS: Encaje de los </a:t>
            </a:r>
            <a:r>
              <a:rPr lang="es-ES" sz="3200" b="1" dirty="0" err="1">
                <a:solidFill>
                  <a:srgbClr val="66FF33"/>
                </a:solidFill>
                <a:latin typeface="+mj-lt"/>
              </a:rPr>
              <a:t>criptoactivos</a:t>
            </a:r>
            <a:r>
              <a:rPr lang="es-ES" sz="3200" b="1" dirty="0">
                <a:solidFill>
                  <a:srgbClr val="66FF33"/>
                </a:solidFill>
                <a:latin typeface="+mj-lt"/>
              </a:rPr>
              <a:t> en España. </a:t>
            </a:r>
            <a:r>
              <a:rPr lang="es-ES" dirty="0">
                <a:latin typeface="+mj-lt"/>
              </a:rPr>
              <a:t>No hay regulación </a:t>
            </a:r>
            <a:r>
              <a:rPr lang="es-ES" dirty="0" err="1">
                <a:latin typeface="+mj-lt"/>
              </a:rPr>
              <a:t>sutantiva</a:t>
            </a:r>
            <a:r>
              <a:rPr lang="es-ES" dirty="0">
                <a:latin typeface="+mj-lt"/>
              </a:rPr>
              <a:t> y sistemática vigente, solo se regula su publicidad, temas fiscales, banqueo, obligación de registro de los prestadores de servicio criptográficos n el </a:t>
            </a:r>
            <a:r>
              <a:rPr lang="es-ES" dirty="0" err="1">
                <a:latin typeface="+mj-lt"/>
              </a:rPr>
              <a:t>BdE</a:t>
            </a:r>
            <a:r>
              <a:rPr lang="es-ES" dirty="0">
                <a:latin typeface="+mj-lt"/>
              </a:rPr>
              <a:t> (</a:t>
            </a:r>
            <a:r>
              <a:rPr lang="es-ES" dirty="0" err="1">
                <a:latin typeface="+mj-lt"/>
              </a:rPr>
              <a:t>Exchanges</a:t>
            </a:r>
            <a:r>
              <a:rPr lang="es-ES" dirty="0">
                <a:latin typeface="+mj-lt"/>
              </a:rPr>
              <a:t>….) </a:t>
            </a:r>
          </a:p>
          <a:p>
            <a:endParaRPr lang="es-ES" dirty="0">
              <a:latin typeface="+mj-lt"/>
            </a:endParaRPr>
          </a:p>
          <a:p>
            <a:r>
              <a:rPr lang="es-ES" dirty="0">
                <a:latin typeface="+mj-lt"/>
              </a:rPr>
              <a:t>Pero…las autoridades no se olvidan de ellos:</a:t>
            </a:r>
          </a:p>
          <a:p>
            <a:pPr lvl="1" algn="just"/>
            <a:r>
              <a:rPr lang="es-ES" dirty="0">
                <a:latin typeface="+mj-lt"/>
              </a:rPr>
              <a:t>CNMV y </a:t>
            </a:r>
            <a:r>
              <a:rPr lang="es-ES" dirty="0" err="1">
                <a:latin typeface="+mj-lt"/>
              </a:rPr>
              <a:t>BdE</a:t>
            </a:r>
            <a:r>
              <a:rPr lang="es-ES" dirty="0">
                <a:latin typeface="+mj-lt"/>
              </a:rPr>
              <a:t> publicaron el 9 de febrero de 2021 un comunicado conjunto, que se suma a otro de 2018, en el que alertan sobre los riesgos que este nuevo tipo de activos suponen para los participantes del sistema financiero y, muy en particular, para los pequeños inversores. </a:t>
            </a:r>
          </a:p>
          <a:p>
            <a:pPr lvl="1" algn="just"/>
            <a:endParaRPr lang="es-ES" dirty="0">
              <a:solidFill>
                <a:schemeClr val="accent2"/>
              </a:solidFill>
            </a:endParaRPr>
          </a:p>
        </p:txBody>
      </p:sp>
    </p:spTree>
    <p:extLst>
      <p:ext uri="{BB962C8B-B14F-4D97-AF65-F5344CB8AC3E}">
        <p14:creationId xmlns:p14="http://schemas.microsoft.com/office/powerpoint/2010/main" val="430671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blob:https://web.whatsapp.com/f5535e44-2ecc-41c2-9b28-f07fb4b77bc4"/>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p:cNvPicPr>
            <a:picLocks noChangeAspect="1"/>
          </p:cNvPicPr>
          <p:nvPr/>
        </p:nvPicPr>
        <p:blipFill rotWithShape="1">
          <a:blip r:embed="rId2"/>
          <a:srcRect t="3707" b="33294"/>
          <a:stretch/>
        </p:blipFill>
        <p:spPr>
          <a:xfrm>
            <a:off x="2854680" y="1070453"/>
            <a:ext cx="5854754" cy="5182437"/>
          </a:xfrm>
          <a:prstGeom prst="rect">
            <a:avLst/>
          </a:prstGeom>
        </p:spPr>
      </p:pic>
    </p:spTree>
    <p:extLst>
      <p:ext uri="{BB962C8B-B14F-4D97-AF65-F5344CB8AC3E}">
        <p14:creationId xmlns:p14="http://schemas.microsoft.com/office/powerpoint/2010/main" val="1293783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kenización en RentalT">
            <a:extLst>
              <a:ext uri="{FF2B5EF4-FFF2-40B4-BE49-F238E27FC236}">
                <a16:creationId xmlns:a16="http://schemas.microsoft.com/office/drawing/2014/main" id="{1471F2F5-6E4B-41BB-B0DC-BD4577C6CC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36" r="27819"/>
          <a:stretch/>
        </p:blipFill>
        <p:spPr bwMode="auto">
          <a:xfrm>
            <a:off x="-8622" y="10"/>
            <a:ext cx="60960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6" name="CuadroTexto 5">
            <a:extLst>
              <a:ext uri="{FF2B5EF4-FFF2-40B4-BE49-F238E27FC236}">
                <a16:creationId xmlns:a16="http://schemas.microsoft.com/office/drawing/2014/main" id="{D323FBD6-7722-4D4D-91CC-AFB5B6F7F0CF}"/>
              </a:ext>
            </a:extLst>
          </p:cNvPr>
          <p:cNvSpPr txBox="1"/>
          <p:nvPr/>
        </p:nvSpPr>
        <p:spPr>
          <a:xfrm>
            <a:off x="6900493" y="1732449"/>
            <a:ext cx="4403596" cy="4058751"/>
          </a:xfrm>
          <a:prstGeom prst="rect">
            <a:avLst/>
          </a:prstGeom>
        </p:spPr>
        <p:txBody>
          <a:bodyPr vert="horz" lIns="91440" tIns="45720" rIns="91440" bIns="45720" rtlCol="0" anchor="t">
            <a:normAutofit fontScale="92500" lnSpcReduction="10000"/>
          </a:bodyPr>
          <a:lstStyle/>
          <a:p>
            <a:pPr defTabSz="457200">
              <a:lnSpc>
                <a:spcPct val="90000"/>
              </a:lnSpc>
              <a:spcBef>
                <a:spcPct val="20000"/>
              </a:spcBef>
              <a:spcAft>
                <a:spcPts val="600"/>
              </a:spcAft>
              <a:buClr>
                <a:schemeClr val="tx2"/>
              </a:buClr>
              <a:buSzPct val="70000"/>
              <a:buFont typeface="Wingdings 2" charset="2"/>
            </a:pPr>
            <a:endParaRPr lang="en-US" sz="17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algn="just" defTabSz="457200">
              <a:lnSpc>
                <a:spcPct val="90000"/>
              </a:lnSpc>
              <a:spcBef>
                <a:spcPct val="20000"/>
              </a:spcBef>
              <a:spcAft>
                <a:spcPts val="600"/>
              </a:spcAft>
              <a:buClr>
                <a:schemeClr val="tx2"/>
              </a:buClr>
              <a:buSzPct val="70000"/>
              <a:buFont typeface="Wingdings 2" charset="2"/>
            </a:pP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Ellos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dicen</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que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tokenizan</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inmuebles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pero</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en</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realidad</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lo que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hacen</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es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tokenizar</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un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préstamo</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participativo</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p>
          <a:p>
            <a:pPr algn="just" defTabSz="457200">
              <a:lnSpc>
                <a:spcPct val="90000"/>
              </a:lnSpc>
              <a:spcBef>
                <a:spcPct val="20000"/>
              </a:spcBef>
              <a:spcAft>
                <a:spcPts val="600"/>
              </a:spcAft>
              <a:buClr>
                <a:schemeClr val="tx2"/>
              </a:buClr>
              <a:buSzPct val="70000"/>
              <a:buFont typeface="Wingdings 2" charset="2"/>
            </a:pP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Son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muy</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crypto,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en</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el</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sentido</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de que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todo</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se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hace</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con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cryptomonedas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(es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este</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caso</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BNB y USDC,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pues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usan</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la red de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Binance</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Smart Chain por los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bajos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costes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de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transferencia</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y con un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enfoque</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muy</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inmobiliario</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ellos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mismos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compran</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y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reforman</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con una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sociedad</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propia</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pequeñas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viviendas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chollos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según</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parece</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para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alquilarlas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durante</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un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tiempo</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y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después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venderlas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con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plusvalías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en</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su</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caso</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p>
          <a:p>
            <a:pPr algn="just" defTabSz="457200">
              <a:lnSpc>
                <a:spcPct val="90000"/>
              </a:lnSpc>
              <a:spcBef>
                <a:spcPct val="20000"/>
              </a:spcBef>
              <a:spcAft>
                <a:spcPts val="600"/>
              </a:spcAft>
              <a:buClr>
                <a:schemeClr val="tx2"/>
              </a:buClr>
              <a:buSzPct val="70000"/>
              <a:buFont typeface="Wingdings 2" charset="2"/>
            </a:pP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No es un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enfoque</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corporativo</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y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generalista</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 no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sirve</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para lo que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queremos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tokenizar</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activos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financeros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terceros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con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volúmenes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mayores</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y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donde</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puedan</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700" b="1"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convivir</a:t>
            </a:r>
            <a:r>
              <a:rPr lang="en-US" sz="17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fiat y crypto</a:t>
            </a:r>
          </a:p>
        </p:txBody>
      </p:sp>
    </p:spTree>
    <p:extLst>
      <p:ext uri="{BB962C8B-B14F-4D97-AF65-F5344CB8AC3E}">
        <p14:creationId xmlns:p14="http://schemas.microsoft.com/office/powerpoint/2010/main" val="3638927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B3382767-7175-48AD-A8F5-92B887BCF514}"/>
              </a:ext>
            </a:extLst>
          </p:cNvPr>
          <p:cNvSpPr txBox="1"/>
          <p:nvPr/>
        </p:nvSpPr>
        <p:spPr>
          <a:xfrm>
            <a:off x="0" y="138544"/>
            <a:ext cx="4784436" cy="5652655"/>
          </a:xfrm>
          <a:prstGeom prst="rect">
            <a:avLst/>
          </a:prstGeom>
        </p:spPr>
        <p:txBody>
          <a:bodyPr vert="horz" lIns="91440" tIns="45720" rIns="91440" bIns="45720" rtlCol="0" anchor="t">
            <a:noAutofit/>
          </a:bodyPr>
          <a:lstStyle/>
          <a:p>
            <a:pPr algn="just" defTabSz="457200">
              <a:lnSpc>
                <a:spcPct val="90000"/>
              </a:lnSpc>
              <a:spcBef>
                <a:spcPct val="20000"/>
              </a:spcBef>
              <a:spcAft>
                <a:spcPts val="600"/>
              </a:spcAft>
              <a:buClr>
                <a:schemeClr val="tx2"/>
              </a:buClr>
              <a:buSzPct val="70000"/>
              <a:buFont typeface="Wingdings 2" charset="2"/>
            </a:pP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RealFund</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s-E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democratiza la inversión en el sector inmobiliario con </a:t>
            </a:r>
            <a:r>
              <a:rPr lang="es-E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blockchain</a:t>
            </a:r>
            <a:r>
              <a:rPr lang="es-E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y con </a:t>
            </a:r>
            <a:r>
              <a:rPr lang="es-ES" sz="1400" b="1"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técnicas de </a:t>
            </a:r>
            <a:r>
              <a:rPr lang="es-ES" sz="1400" b="1"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crowdfunfing</a:t>
            </a:r>
            <a:r>
              <a:rPr lang="es-ES" sz="1400" b="1"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a:t>
            </a:r>
            <a:r>
              <a:rPr lang="es-ES" sz="1400" b="1"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lendin</a:t>
            </a:r>
            <a:r>
              <a:rPr lang="es-E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La empresa busca nuevas fórmulas de financiación para los promotores, rebajar las barreras de entrada a pequeños inversores, y reducir los costes de intermediación entre promotores e inversores. “Trabajaremos con una capa de </a:t>
            </a:r>
            <a:r>
              <a:rPr lang="es-E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blockchain</a:t>
            </a:r>
            <a:r>
              <a:rPr lang="es-E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para realizar una STO (Security Token </a:t>
            </a:r>
            <a:r>
              <a:rPr lang="es-E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Offering</a:t>
            </a:r>
            <a:r>
              <a:rPr lang="es-E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y que los inversores tengan un token o título-valor digital. El token podrá ser intercambiado en mercados secundarios. Aprovechamos las virtudes de inmutabilidad, transparencia y trazabilidad de la información de </a:t>
            </a:r>
            <a:r>
              <a:rPr lang="es-E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blockchain</a:t>
            </a:r>
            <a:r>
              <a:rPr lang="es-E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Automatizamos ciertos procesos con </a:t>
            </a:r>
            <a:r>
              <a:rPr lang="es-E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smart-contracts</a:t>
            </a:r>
            <a:r>
              <a:rPr lang="es-E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y damos liquidez a la inversión inmobiliaria de forma sencilla y poco costosa”,</a:t>
            </a:r>
          </a:p>
          <a:p>
            <a:pPr algn="just" defTabSz="457200">
              <a:lnSpc>
                <a:spcPct val="90000"/>
              </a:lnSpc>
              <a:spcBef>
                <a:spcPct val="20000"/>
              </a:spcBef>
              <a:spcAft>
                <a:spcPts val="600"/>
              </a:spcAft>
              <a:buClr>
                <a:schemeClr val="tx2"/>
              </a:buClr>
              <a:buSzPct val="70000"/>
              <a:buFont typeface="Wingdings 2" charset="2"/>
            </a:pPr>
            <a:r>
              <a:rPr lang="es-ES" sz="1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H</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pasado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 la </a:t>
            </a:r>
            <a:r>
              <a:rPr lang="en-US" sz="140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segunda</a:t>
            </a:r>
            <a:r>
              <a:rPr lang="en-US" sz="140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40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fase</a:t>
            </a:r>
            <a:r>
              <a:rPr lang="en-US" sz="140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del sandbox </a:t>
            </a:r>
            <a:r>
              <a:rPr lang="en-US" sz="140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en</a:t>
            </a:r>
            <a:r>
              <a:rPr lang="en-US" sz="140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140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España</a:t>
            </a:r>
            <a:r>
              <a:rPr lang="en-US" sz="140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explica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el</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blockchain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otorga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nuevas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herramientas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 los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promotores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Técnicamente</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se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puede</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tokenizar</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cualquier</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cosa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pero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jurídicamente</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y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en</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la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práctica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no.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Nosotros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podemos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tokenizar</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deudas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rentas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e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incluso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y bajo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determinados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supuestos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se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podrían</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tokenizar</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acciones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ntonces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llegará</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un punto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en</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el</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que se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pueda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tokenizar</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la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propiedad</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García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considera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que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sí</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aunque</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eso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costará</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un poco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más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“La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propiedad</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ahora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mismo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está</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bien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recogida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en</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los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registros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la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propiedad</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y las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leyes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hipotecarias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y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mercantiles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este</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país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no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permiten</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que se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haga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otra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manera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t>
            </a:r>
          </a:p>
          <a:p>
            <a:pPr algn="just" defTabSz="457200">
              <a:lnSpc>
                <a:spcPct val="90000"/>
              </a:lnSpc>
              <a:spcBef>
                <a:spcPct val="20000"/>
              </a:spcBef>
              <a:spcAft>
                <a:spcPts val="600"/>
              </a:spcAft>
              <a:buClr>
                <a:schemeClr val="tx2"/>
              </a:buClr>
              <a:buSzPct val="70000"/>
              <a:buFont typeface="Wingdings 2" charset="2"/>
            </a:pP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Blockchain no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deja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ser un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registro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con lo que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estaríamos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duplicando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un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trabajo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Tal y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como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está</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montado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no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ganamos</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nada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utilizando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blockchain.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En</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tanto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en</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cuanto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que la mayor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seguridad</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jurídica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que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te</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da la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propiedad</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una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fracción</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un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inmueble</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te</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la da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el</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registro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la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propiedad</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Por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mucho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que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en</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algún</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sentido</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blockchain sea una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herramienta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mejor</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apunta</a:t>
            </a:r>
            <a:r>
              <a:rPr lang="en-US" sz="14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t>
            </a:r>
            <a:endParaRPr lang="en-US" sz="14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pic>
        <p:nvPicPr>
          <p:cNvPr id="3074" name="Picture 2" descr="RealFund">
            <a:extLst>
              <a:ext uri="{FF2B5EF4-FFF2-40B4-BE49-F238E27FC236}">
                <a16:creationId xmlns:a16="http://schemas.microsoft.com/office/drawing/2014/main" id="{5E3786B7-F796-4F85-8E02-C35349F529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15348" y="1071302"/>
            <a:ext cx="6633184" cy="429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586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1050" t="18621" r="28425" b="16460"/>
          <a:stretch/>
        </p:blipFill>
        <p:spPr>
          <a:xfrm>
            <a:off x="3101072" y="1163782"/>
            <a:ext cx="5698895" cy="4945044"/>
          </a:xfrm>
          <a:prstGeom prst="rect">
            <a:avLst/>
          </a:prstGeom>
        </p:spPr>
      </p:pic>
    </p:spTree>
    <p:extLst>
      <p:ext uri="{BB962C8B-B14F-4D97-AF65-F5344CB8AC3E}">
        <p14:creationId xmlns:p14="http://schemas.microsoft.com/office/powerpoint/2010/main" val="591584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9A7422B3-33BA-4850-BED6-8CC1E5D8C71A}"/>
              </a:ext>
            </a:extLst>
          </p:cNvPr>
          <p:cNvSpPr txBox="1"/>
          <p:nvPr/>
        </p:nvSpPr>
        <p:spPr>
          <a:xfrm>
            <a:off x="443883" y="1420427"/>
            <a:ext cx="3623865" cy="4370773"/>
          </a:xfrm>
          <a:prstGeom prst="rect">
            <a:avLst/>
          </a:prstGeom>
        </p:spPr>
        <p:txBody>
          <a:bodyPr vert="horz" lIns="91440" tIns="45720" rIns="91440" bIns="45720" rtlCol="0" anchor="t">
            <a:normAutofit fontScale="40000" lnSpcReduction="20000"/>
          </a:bodyPr>
          <a:lstStyle/>
          <a:p>
            <a:pPr algn="just" defTabSz="457200">
              <a:lnSpc>
                <a:spcPct val="90000"/>
              </a:lnSpc>
              <a:spcBef>
                <a:spcPct val="20000"/>
              </a:spcBef>
              <a:spcAft>
                <a:spcPts val="600"/>
              </a:spcAft>
              <a:buClr>
                <a:schemeClr val="tx2"/>
              </a:buClr>
              <a:buSzPct val="70000"/>
              <a:buFont typeface="Wingdings 2" charset="2"/>
            </a:pPr>
            <a:r>
              <a:rPr lang="en-US" sz="7000" b="1"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latin typeface="Bookman Old Style" panose="02050604050505020204" pitchFamily="18" charset="0"/>
              </a:rPr>
              <a:t>EXCHANGES</a:t>
            </a:r>
          </a:p>
          <a:p>
            <a:pPr algn="just" defTabSz="457200">
              <a:lnSpc>
                <a:spcPct val="90000"/>
              </a:lnSpc>
              <a:spcBef>
                <a:spcPct val="20000"/>
              </a:spcBef>
              <a:spcAft>
                <a:spcPts val="600"/>
              </a:spcAft>
              <a:buClr>
                <a:schemeClr val="tx2"/>
              </a:buClr>
              <a:buSzPct val="70000"/>
              <a:buFont typeface="Wingdings 2" charset="2"/>
            </a:pP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Binance</a:t>
            </a:r>
            <a:r>
              <a:rPr lang="en-US" sz="4400" b="1" dirty="0">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 es uno de los </a:t>
            </a: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mayores</a:t>
            </a:r>
            <a:r>
              <a:rPr lang="en-US" sz="4400" b="1" dirty="0">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 </a:t>
            </a: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portales</a:t>
            </a:r>
            <a:r>
              <a:rPr lang="en-US" sz="4400" b="1" dirty="0">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 de </a:t>
            </a: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intercambio</a:t>
            </a:r>
            <a:r>
              <a:rPr lang="en-US" sz="4400" b="1" dirty="0">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 de </a:t>
            </a: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criptomonedas</a:t>
            </a:r>
            <a:r>
              <a:rPr lang="en-US" sz="4400" b="1" dirty="0">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 del </a:t>
            </a: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mundo</a:t>
            </a:r>
            <a:r>
              <a:rPr lang="en-US" sz="4400" b="1" dirty="0">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 y el mayor de </a:t>
            </a: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Estados</a:t>
            </a:r>
            <a:r>
              <a:rPr lang="en-US" sz="4400" b="1" dirty="0">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 Unidos. Junto a Coinbase, es de los </a:t>
            </a: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pocos</a:t>
            </a:r>
            <a:r>
              <a:rPr lang="en-US" sz="4400" b="1" dirty="0">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 exchanges que </a:t>
            </a: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permite</a:t>
            </a:r>
            <a:r>
              <a:rPr lang="en-US" sz="4400" b="1" dirty="0">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 </a:t>
            </a: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intercambiar</a:t>
            </a:r>
            <a:r>
              <a:rPr lang="en-US" sz="4400" b="1" dirty="0">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 </a:t>
            </a: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directamente</a:t>
            </a:r>
            <a:r>
              <a:rPr lang="en-US" sz="4400" b="1" dirty="0">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 </a:t>
            </a: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moneda</a:t>
            </a:r>
            <a:r>
              <a:rPr lang="en-US" sz="4400" b="1" dirty="0">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 fiat por </a:t>
            </a:r>
            <a:r>
              <a:rPr lang="en-US" sz="4400" b="1" dirty="0" err="1">
                <a:ln>
                  <a:solidFill>
                    <a:schemeClr val="bg1">
                      <a:lumMod val="75000"/>
                      <a:lumOff val="25000"/>
                      <a:alpha val="10000"/>
                    </a:schemeClr>
                  </a:solidFill>
                </a:ln>
                <a:solidFill>
                  <a:srgbClr val="FF9933"/>
                </a:solidFill>
                <a:effectLst>
                  <a:outerShdw blurRad="9525" dist="25400" dir="14640000" algn="tl" rotWithShape="0">
                    <a:schemeClr val="bg1">
                      <a:alpha val="30000"/>
                    </a:schemeClr>
                  </a:outerShdw>
                </a:effectLst>
                <a:latin typeface="Bookman Old Style" panose="02050604050505020204" pitchFamily="18" charset="0"/>
              </a:rPr>
              <a:t>criptomonedas</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ofreciendo</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además</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la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posibilidad</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de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comprar</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y vender un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enorme</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listado</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de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criptomonedas</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Sin embargo,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ahora</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la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plataforma</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se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acaba</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de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encontrar</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con un gran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obstáculo</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una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investigación</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por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actividad</a:t>
            </a:r>
            <a:r>
              <a:rPr lang="en-US" sz="4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 </a:t>
            </a:r>
            <a:r>
              <a:rPr lang="en-US" sz="44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ookman Old Style" panose="02050604050505020204" pitchFamily="18" charset="0"/>
              </a:rPr>
              <a:t>ilícita</a:t>
            </a:r>
            <a:r>
              <a:rPr lang="en-US" sz="1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t>
            </a:r>
          </a:p>
        </p:txBody>
      </p:sp>
      <p:sp>
        <p:nvSpPr>
          <p:cNvPr id="12" name="Rectangle 11">
            <a:extLst>
              <a:ext uri="{FF2B5EF4-FFF2-40B4-BE49-F238E27FC236}">
                <a16:creationId xmlns:a16="http://schemas.microsoft.com/office/drawing/2014/main" id="{BEF75C5D-2BA1-43DF-A7EA-02C7DEC12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965196"/>
            <a:ext cx="6581364" cy="4781641"/>
          </a:xfrm>
          <a:prstGeom prst="rect">
            <a:avLst/>
          </a:prstGeom>
          <a:solidFill>
            <a:schemeClr val="tx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nterfaz de usuario gráfica, Sitio web&#10;&#10;Descripción generada automáticamente">
            <a:extLst>
              <a:ext uri="{FF2B5EF4-FFF2-40B4-BE49-F238E27FC236}">
                <a16:creationId xmlns:a16="http://schemas.microsoft.com/office/drawing/2014/main" id="{5AFDA617-7FF4-42C8-BE8E-BB27EE3ED026}"/>
              </a:ext>
            </a:extLst>
          </p:cNvPr>
          <p:cNvPicPr>
            <a:picLocks noChangeAspect="1"/>
          </p:cNvPicPr>
          <p:nvPr/>
        </p:nvPicPr>
        <p:blipFill>
          <a:blip r:embed="rId3"/>
          <a:stretch>
            <a:fillRect/>
          </a:stretch>
        </p:blipFill>
        <p:spPr>
          <a:xfrm>
            <a:off x="5120640" y="1816338"/>
            <a:ext cx="5676236" cy="3079357"/>
          </a:xfrm>
          <a:prstGeom prst="rect">
            <a:avLst/>
          </a:prstGeom>
        </p:spPr>
      </p:pic>
    </p:spTree>
    <p:extLst>
      <p:ext uri="{BB962C8B-B14F-4D97-AF65-F5344CB8AC3E}">
        <p14:creationId xmlns:p14="http://schemas.microsoft.com/office/powerpoint/2010/main" val="3320310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3E239D4-EBA7-4EF0-B4F7-9633E436409F}"/>
              </a:ext>
            </a:extLst>
          </p:cNvPr>
          <p:cNvPicPr>
            <a:picLocks noChangeAspect="1"/>
          </p:cNvPicPr>
          <p:nvPr/>
        </p:nvPicPr>
        <p:blipFill>
          <a:blip r:embed="rId3"/>
          <a:stretch>
            <a:fillRect/>
          </a:stretch>
        </p:blipFill>
        <p:spPr>
          <a:xfrm>
            <a:off x="119345" y="-335958"/>
            <a:ext cx="11501535" cy="6469612"/>
          </a:xfrm>
          <a:prstGeom prst="rect">
            <a:avLst/>
          </a:prstGeom>
        </p:spPr>
      </p:pic>
    </p:spTree>
    <p:extLst>
      <p:ext uri="{BB962C8B-B14F-4D97-AF65-F5344CB8AC3E}">
        <p14:creationId xmlns:p14="http://schemas.microsoft.com/office/powerpoint/2010/main" val="4044170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E049E1-9C8E-4A99-8637-C3D4B3BB203B}"/>
              </a:ext>
            </a:extLst>
          </p:cNvPr>
          <p:cNvSpPr txBox="1"/>
          <p:nvPr/>
        </p:nvSpPr>
        <p:spPr>
          <a:xfrm>
            <a:off x="79899" y="-79899"/>
            <a:ext cx="12112101" cy="8987076"/>
          </a:xfrm>
          <a:prstGeom prst="rect">
            <a:avLst/>
          </a:prstGeom>
          <a:noFill/>
        </p:spPr>
        <p:txBody>
          <a:bodyPr wrap="square">
            <a:spAutoFit/>
          </a:bodyPr>
          <a:lstStyle/>
          <a:p>
            <a:pPr marL="0" indent="0" algn="ctr">
              <a:buNone/>
            </a:pPr>
            <a:r>
              <a:rPr lang="es-ES" sz="2800" b="1" dirty="0">
                <a:solidFill>
                  <a:srgbClr val="FF0000"/>
                </a:solidFill>
                <a:latin typeface="Bookman Old Style" panose="02050604050505020204" pitchFamily="18" charset="0"/>
              </a:rPr>
              <a:t>EL BOOM DE LAS CRIPTOMONEDAS. CONCIENCIACIÓN SOBRE RIESGOS</a:t>
            </a:r>
            <a:endParaRPr lang="es-ES" dirty="0">
              <a:latin typeface="Bookman Old Style" panose="02050604050505020204" pitchFamily="18" charset="0"/>
            </a:endParaRPr>
          </a:p>
          <a:p>
            <a:pPr lvl="1"/>
            <a:r>
              <a:rPr lang="es-ES" dirty="0">
                <a:latin typeface="Bookman Old Style" panose="02050604050505020204" pitchFamily="18" charset="0"/>
              </a:rPr>
              <a:t>La utilidad y practicidad de las criptomonedas como fundamento de su “boom”</a:t>
            </a:r>
          </a:p>
          <a:p>
            <a:pPr lvl="1"/>
            <a:r>
              <a:rPr lang="es-ES" dirty="0">
                <a:latin typeface="Bookman Old Style" panose="02050604050505020204" pitchFamily="18" charset="0"/>
              </a:rPr>
              <a:t>Necesidad de control de riesgos</a:t>
            </a:r>
          </a:p>
          <a:p>
            <a:pPr lvl="1"/>
            <a:r>
              <a:rPr lang="es-ES" dirty="0">
                <a:latin typeface="Bookman Old Style" panose="02050604050505020204" pitchFamily="18" charset="0"/>
              </a:rPr>
              <a:t>Normativa “general” de aplicación</a:t>
            </a:r>
          </a:p>
          <a:p>
            <a:pPr lvl="1"/>
            <a:r>
              <a:rPr lang="es-ES" dirty="0">
                <a:latin typeface="Bookman Old Style" panose="02050604050505020204" pitchFamily="18" charset="0"/>
              </a:rPr>
              <a:t>“El anonimato”, ¿sensación de impunidad?.</a:t>
            </a:r>
          </a:p>
          <a:p>
            <a:pPr marL="0" lvl="0" indent="0" algn="just">
              <a:buNone/>
            </a:pPr>
            <a:r>
              <a:rPr lang="es-ES" b="1" dirty="0">
                <a:solidFill>
                  <a:schemeClr val="accent2"/>
                </a:solidFill>
                <a:latin typeface="Bookman Old Style" panose="02050604050505020204" pitchFamily="18" charset="0"/>
              </a:rPr>
              <a:t>UN PRIMER PASO: HABILITACIÓN DE LA CNMV PARA REGULACIÓN DE LA PUBLICIDAD SOBRE CRIPTOACTIVOS Y OTROS ACTIVOS E INSTRUMENTOS, QUE NO SE REGULAN EN LA LEY DEL MERCADO DE VALORES Y QUE SE OFRECEN COMO PROPUESTA DE INVERSIÓN</a:t>
            </a:r>
          </a:p>
          <a:p>
            <a:pPr marL="0" lvl="0" indent="0" algn="just">
              <a:buNone/>
            </a:pPr>
            <a:r>
              <a:rPr lang="es-ES" dirty="0">
                <a:solidFill>
                  <a:schemeClr val="accent2"/>
                </a:solidFill>
                <a:latin typeface="Bookman Old Style" panose="02050604050505020204" pitchFamily="18" charset="0"/>
              </a:rPr>
              <a:t>	</a:t>
            </a:r>
          </a:p>
          <a:p>
            <a:pPr algn="just"/>
            <a:r>
              <a:rPr lang="es-ES" sz="1800" dirty="0">
                <a:latin typeface="Bookman Old Style" panose="02050604050505020204" pitchFamily="18" charset="0"/>
              </a:rPr>
              <a:t>Real Decreto-ley 5/2021, de 12 de marzo, de medidas extraordinarias de apoyo a la solvencia empresarial en respuesta a la pandemia de la COVID-19, Disposición final undécima: intención de reforzar el marco legal de protección de los ciudadanos e inversores en lo relativo a la publicidad de nuevos instrumentos y activos financieros en el ámbito digital. </a:t>
            </a:r>
            <a:r>
              <a:rPr lang="es-ES" dirty="0">
                <a:latin typeface="Bookman Old Style" panose="02050604050505020204" pitchFamily="18" charset="0"/>
              </a:rPr>
              <a:t>P</a:t>
            </a:r>
            <a:r>
              <a:rPr lang="es-ES" sz="1800" dirty="0">
                <a:latin typeface="Bookman Old Style" panose="02050604050505020204" pitchFamily="18" charset="0"/>
              </a:rPr>
              <a:t>ara otorgar a la Comisión Nacional del Mercado de Valores (CNMV) competencias con el fin de sujetar a control administrativo la publicidad de </a:t>
            </a:r>
            <a:r>
              <a:rPr lang="es-ES" sz="1800" dirty="0" err="1">
                <a:latin typeface="Bookman Old Style" panose="02050604050505020204" pitchFamily="18" charset="0"/>
              </a:rPr>
              <a:t>criptoactivos</a:t>
            </a:r>
            <a:r>
              <a:rPr lang="es-ES" sz="1800" dirty="0">
                <a:latin typeface="Bookman Old Style" panose="02050604050505020204" pitchFamily="18" charset="0"/>
              </a:rPr>
              <a:t> u otros activos e instrumentos presentados como objeto de inversión, con una difusión publicitaria comparable, </a:t>
            </a:r>
            <a:r>
              <a:rPr lang="es-ES" sz="1800" dirty="0">
                <a:solidFill>
                  <a:srgbClr val="FF0000"/>
                </a:solidFill>
                <a:latin typeface="Bookman Old Style" panose="02050604050505020204" pitchFamily="18" charset="0"/>
              </a:rPr>
              <a:t>aunque no se trate de actividades o productos previstos en la LMV.</a:t>
            </a:r>
          </a:p>
          <a:p>
            <a:pPr algn="just"/>
            <a:r>
              <a:rPr lang="es-ES" sz="1800" dirty="0">
                <a:latin typeface="Bookman Old Style" panose="02050604050505020204" pitchFamily="18" charset="0"/>
              </a:rPr>
              <a:t>También se habilita a la CNMV a desarrollar mediante Circular el ámbito objetivo y subjetivo, así como los mecanismos y procedimientos de control que se aplicarán. En cuanto al ámbito de aplicación subjetivo, la CNMV </a:t>
            </a:r>
            <a:r>
              <a:rPr lang="es-ES" sz="1800" dirty="0">
                <a:solidFill>
                  <a:srgbClr val="FF0000"/>
                </a:solidFill>
                <a:latin typeface="Bookman Old Style" panose="02050604050505020204" pitchFamily="18" charset="0"/>
              </a:rPr>
              <a:t>está considerando incluir a los proveedores de servicios sobre </a:t>
            </a:r>
            <a:r>
              <a:rPr lang="es-ES" sz="1800" dirty="0" err="1">
                <a:solidFill>
                  <a:srgbClr val="FF0000"/>
                </a:solidFill>
                <a:latin typeface="Bookman Old Style" panose="02050604050505020204" pitchFamily="18" charset="0"/>
              </a:rPr>
              <a:t>criptoactivos</a:t>
            </a:r>
            <a:r>
              <a:rPr lang="es-ES" sz="1800" dirty="0">
                <a:latin typeface="Bookman Old Style" panose="02050604050505020204" pitchFamily="18" charset="0"/>
              </a:rPr>
              <a:t>, cuya definición se contendría en la Circular, con independencia de su país de origen, y a las empresas anunciantes que actúen por cuenta de aquellos.</a:t>
            </a:r>
          </a:p>
          <a:p>
            <a:pPr algn="just"/>
            <a:endParaRPr lang="es-ES" sz="1800" dirty="0"/>
          </a:p>
          <a:p>
            <a:pPr algn="just"/>
            <a:endParaRPr lang="es-ES" sz="1800" dirty="0"/>
          </a:p>
          <a:p>
            <a:pPr algn="just"/>
            <a:endParaRPr lang="es-ES" sz="1800" dirty="0"/>
          </a:p>
          <a:p>
            <a:pPr lvl="1"/>
            <a:endParaRPr lang="es-ES" dirty="0"/>
          </a:p>
          <a:p>
            <a:pPr lvl="1"/>
            <a:endParaRPr lang="es-ES" dirty="0"/>
          </a:p>
          <a:p>
            <a:pPr lvl="1"/>
            <a:endParaRPr lang="es-ES" dirty="0"/>
          </a:p>
          <a:p>
            <a:pPr lvl="1"/>
            <a:endParaRPr lang="es-ES" dirty="0"/>
          </a:p>
          <a:p>
            <a:pPr lvl="1"/>
            <a:endParaRPr lang="es-ES" dirty="0"/>
          </a:p>
          <a:p>
            <a:pPr lvl="1"/>
            <a:endParaRPr lang="es-ES" dirty="0"/>
          </a:p>
        </p:txBody>
      </p:sp>
    </p:spTree>
    <p:extLst>
      <p:ext uri="{BB962C8B-B14F-4D97-AF65-F5344CB8AC3E}">
        <p14:creationId xmlns:p14="http://schemas.microsoft.com/office/powerpoint/2010/main" val="4254700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2FF5B-DD64-4389-8A61-76F48BB08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12058" y="643467"/>
            <a:ext cx="10977231" cy="5571065"/>
          </a:xfrm>
          <a:prstGeom prst="rect">
            <a:avLst/>
          </a:prstGeom>
        </p:spPr>
      </p:pic>
      <p:pic>
        <p:nvPicPr>
          <p:cNvPr id="3" name="Imagen 2" descr="Texto&#10;&#10;Descripción generada automáticamente">
            <a:extLst>
              <a:ext uri="{FF2B5EF4-FFF2-40B4-BE49-F238E27FC236}">
                <a16:creationId xmlns:a16="http://schemas.microsoft.com/office/drawing/2014/main" id="{86AB731B-3302-45BC-BB91-04570A8E148C}"/>
              </a:ext>
            </a:extLst>
          </p:cNvPr>
          <p:cNvPicPr>
            <a:picLocks noChangeAspect="1"/>
          </p:cNvPicPr>
          <p:nvPr/>
        </p:nvPicPr>
        <p:blipFill rotWithShape="1">
          <a:blip r:embed="rId4"/>
          <a:srcRect t="142" r="1" b="12278"/>
          <a:stretch/>
        </p:blipFill>
        <p:spPr>
          <a:xfrm>
            <a:off x="772925" y="804334"/>
            <a:ext cx="10655497" cy="5249331"/>
          </a:xfrm>
          <a:prstGeom prst="rect">
            <a:avLst/>
          </a:prstGeom>
        </p:spPr>
      </p:pic>
    </p:spTree>
    <p:extLst>
      <p:ext uri="{BB962C8B-B14F-4D97-AF65-F5344CB8AC3E}">
        <p14:creationId xmlns:p14="http://schemas.microsoft.com/office/powerpoint/2010/main" val="2319856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98FD4FC-479A-4C2B-84A5-CF81E055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 name="CuadroTexto 2">
            <a:extLst>
              <a:ext uri="{FF2B5EF4-FFF2-40B4-BE49-F238E27FC236}">
                <a16:creationId xmlns:a16="http://schemas.microsoft.com/office/drawing/2014/main" id="{8BF17B3E-D05F-4A90-B4A5-F9AD3796C415}"/>
              </a:ext>
            </a:extLst>
          </p:cNvPr>
          <p:cNvSpPr txBox="1"/>
          <p:nvPr/>
        </p:nvSpPr>
        <p:spPr>
          <a:xfrm>
            <a:off x="643467" y="623976"/>
            <a:ext cx="3965478" cy="5023450"/>
          </a:xfrm>
          <a:prstGeom prst="rect">
            <a:avLst/>
          </a:prstGeom>
        </p:spPr>
        <p:txBody>
          <a:bodyPr vert="horz" lIns="91440" tIns="45720" rIns="91440" bIns="45720" rtlCol="0" anchor="t">
            <a:noAutofit/>
          </a:bodyPr>
          <a:lstStyle/>
          <a:p>
            <a:pPr algn="just" defTabSz="457200">
              <a:lnSpc>
                <a:spcPct val="90000"/>
              </a:lnSpc>
              <a:spcBef>
                <a:spcPct val="20000"/>
              </a:spcBef>
              <a:spcAft>
                <a:spcPts val="600"/>
              </a:spcAft>
              <a:buClr>
                <a:schemeClr val="tx2"/>
              </a:buClr>
              <a:buSzPct val="70000"/>
              <a:buFont typeface="Wingdings 2" charset="2"/>
            </a:pP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Sir John Cunliffe, </a:t>
            </a:r>
            <a:r>
              <a:rPr lang="en-US" sz="2000" b="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vicegobernador</a:t>
            </a: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de </a:t>
            </a:r>
            <a:r>
              <a:rPr lang="en-US" sz="2000" b="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estabilidad</a:t>
            </a: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financiera</a:t>
            </a: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del Banco de </a:t>
            </a:r>
            <a:r>
              <a:rPr lang="en-US" sz="2000" b="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Inglaterra</a:t>
            </a: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en</a:t>
            </a: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su</a:t>
            </a: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discurso</a:t>
            </a: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de 13 de </a:t>
            </a:r>
            <a:r>
              <a:rPr lang="en-US" sz="2000" b="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octubre</a:t>
            </a: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de 2021, ¿es la '</a:t>
            </a:r>
            <a:r>
              <a:rPr lang="en-US" sz="2000" b="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criptografía</a:t>
            </a: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un </a:t>
            </a:r>
            <a:r>
              <a:rPr lang="en-US" sz="2000" b="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riesgo</a:t>
            </a: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para la </a:t>
            </a:r>
            <a:r>
              <a:rPr lang="en-US" sz="2000" b="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estabilidad</a:t>
            </a: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financiera</a:t>
            </a:r>
            <a:r>
              <a:rPr lang="en-US" sz="2000" b="0" i="0" dirty="0">
                <a:ln>
                  <a:solidFill>
                    <a:schemeClr val="bg1">
                      <a:lumMod val="75000"/>
                      <a:lumOff val="25000"/>
                      <a:alpha val="10000"/>
                    </a:schemeClr>
                  </a:solidFill>
                </a:ln>
                <a:solidFill>
                  <a:srgbClr val="66FF33"/>
                </a:solidFill>
                <a:effectLst>
                  <a:outerShdw blurRad="9525" dist="25400" dir="14640000" algn="tl" rotWithShape="0">
                    <a:schemeClr val="bg1">
                      <a:alpha val="30000"/>
                    </a:schemeClr>
                  </a:outerShdw>
                </a:effectLst>
              </a:rPr>
              <a:t>?. </a:t>
            </a:r>
          </a:p>
          <a:p>
            <a:pPr algn="just" defTabSz="457200">
              <a:lnSpc>
                <a:spcPct val="90000"/>
              </a:lnSpc>
              <a:spcBef>
                <a:spcPct val="20000"/>
              </a:spcBef>
              <a:spcAft>
                <a:spcPts val="600"/>
              </a:spcAft>
              <a:buClr>
                <a:schemeClr val="tx2"/>
              </a:buClr>
              <a:buSzPct val="70000"/>
              <a:buFont typeface="Wingdings 2" charset="2"/>
            </a:pP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“los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activos</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criptográficos</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han</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crecido</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aproximadamente</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un 200%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en</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2021, de poco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menos</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$ 800 mil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millones</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 $ 2,3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billones</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en</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la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actualidad</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 De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hecho</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llevar</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el</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mundo</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criptográfico</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manera</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efectiva</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dentro del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perímetro</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regulatorio</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ayudará</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garantizar</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que los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beneficios</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potencialmente</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muy</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grandes</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la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aplicación</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esta</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tecnología</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 las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finanzas</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puedan</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florecer</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de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manera</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2000" b="0" i="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sostenible</a:t>
            </a:r>
            <a:r>
              <a:rPr lang="en-US" sz="2000" b="0" i="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p>
          <a:p>
            <a:pPr algn="just" defTabSz="457200">
              <a:lnSpc>
                <a:spcPct val="90000"/>
              </a:lnSpc>
              <a:spcBef>
                <a:spcPct val="20000"/>
              </a:spcBef>
              <a:spcAft>
                <a:spcPts val="600"/>
              </a:spcAft>
              <a:buClr>
                <a:schemeClr val="tx2"/>
              </a:buClr>
              <a:buSzPct val="70000"/>
              <a:buFont typeface="Wingdings 2" charset="2"/>
            </a:pPr>
            <a:endParaRPr lang="en-US" sz="20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pic>
        <p:nvPicPr>
          <p:cNvPr id="6146" name="Picture 2" descr="Banco de Inglaterra dice que inflación superará 3%, pero mantiene abiertos  estímulos">
            <a:extLst>
              <a:ext uri="{FF2B5EF4-FFF2-40B4-BE49-F238E27FC236}">
                <a16:creationId xmlns:a16="http://schemas.microsoft.com/office/drawing/2014/main" id="{476EEDA1-46B9-4F41-933D-F24F8E89BCA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7351" y="866713"/>
            <a:ext cx="6161183" cy="513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118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2C4027-D35D-463B-95C3-06082656872C}"/>
              </a:ext>
            </a:extLst>
          </p:cNvPr>
          <p:cNvSpPr txBox="1"/>
          <p:nvPr/>
        </p:nvSpPr>
        <p:spPr>
          <a:xfrm>
            <a:off x="1759131" y="1637211"/>
            <a:ext cx="8577943" cy="3046988"/>
          </a:xfrm>
          <a:prstGeom prst="rect">
            <a:avLst/>
          </a:prstGeom>
          <a:noFill/>
        </p:spPr>
        <p:txBody>
          <a:bodyPr wrap="square">
            <a:spAutoFit/>
          </a:bodyPr>
          <a:lstStyle/>
          <a:p>
            <a:pPr algn="just"/>
            <a:r>
              <a:rPr lang="es-ES" sz="2400" b="1" i="0" dirty="0">
                <a:solidFill>
                  <a:srgbClr val="66FF33"/>
                </a:solidFill>
                <a:effectLst/>
                <a:latin typeface="BentonBook"/>
              </a:rPr>
              <a:t>Un activo digital es cualquier tipo de recurso que, o bien representa a un activo real digitalizado (un valor financiero, una acción de una empresa o un inmueble) o directamente ha sido creado de manera digital y tiene un valor en sí mismo (por ejemplo las criptomonedas o las páginas web). "La representación digital de activos existe desde el siglo pasado y funciona muy bien para intercambiar valor de manera confiable y eficiente…………???</a:t>
            </a:r>
          </a:p>
          <a:p>
            <a:pPr algn="just"/>
            <a:endParaRPr lang="es-ES" sz="2400" b="1" dirty="0">
              <a:solidFill>
                <a:srgbClr val="66FF33"/>
              </a:solidFill>
            </a:endParaRPr>
          </a:p>
        </p:txBody>
      </p:sp>
      <p:sp>
        <p:nvSpPr>
          <p:cNvPr id="8" name="CuadroTexto 7">
            <a:extLst>
              <a:ext uri="{FF2B5EF4-FFF2-40B4-BE49-F238E27FC236}">
                <a16:creationId xmlns:a16="http://schemas.microsoft.com/office/drawing/2014/main" id="{C6BD61D0-4D5E-4282-B4CB-178DDB38D909}"/>
              </a:ext>
            </a:extLst>
          </p:cNvPr>
          <p:cNvSpPr txBox="1"/>
          <p:nvPr/>
        </p:nvSpPr>
        <p:spPr>
          <a:xfrm>
            <a:off x="661851" y="269966"/>
            <a:ext cx="8495211" cy="646331"/>
          </a:xfrm>
          <a:prstGeom prst="rect">
            <a:avLst/>
          </a:prstGeom>
          <a:noFill/>
        </p:spPr>
        <p:txBody>
          <a:bodyPr wrap="square">
            <a:spAutoFit/>
          </a:bodyPr>
          <a:lstStyle/>
          <a:p>
            <a:r>
              <a:rPr lang="es-ES" dirty="0" err="1">
                <a:solidFill>
                  <a:srgbClr val="66FF33"/>
                </a:solidFill>
              </a:rPr>
              <a:t>Criptoactivo</a:t>
            </a:r>
            <a:r>
              <a:rPr lang="es-ES" dirty="0">
                <a:solidFill>
                  <a:srgbClr val="66FF33"/>
                </a:solidFill>
              </a:rPr>
              <a:t>.</a:t>
            </a:r>
            <a:r>
              <a:rPr lang="es-ES" dirty="0"/>
              <a:t> Activo de naturaleza inmaterial,  registrado digitalmente, y  apoyado en criptografía y   tecnologías de registros distribuidos</a:t>
            </a:r>
          </a:p>
        </p:txBody>
      </p:sp>
    </p:spTree>
    <p:extLst>
      <p:ext uri="{BB962C8B-B14F-4D97-AF65-F5344CB8AC3E}">
        <p14:creationId xmlns:p14="http://schemas.microsoft.com/office/powerpoint/2010/main" val="8989758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BF686-8AC5-4311-8744-2F7DA1900669}"/>
              </a:ext>
            </a:extLst>
          </p:cNvPr>
          <p:cNvSpPr>
            <a:spLocks noGrp="1"/>
          </p:cNvSpPr>
          <p:nvPr>
            <p:ph type="title"/>
          </p:nvPr>
        </p:nvSpPr>
        <p:spPr/>
        <p:txBody>
          <a:bodyPr>
            <a:normAutofit/>
          </a:bodyPr>
          <a:lstStyle/>
          <a:p>
            <a:pPr algn="just"/>
            <a:r>
              <a:rPr lang="es-ES" sz="1800" dirty="0">
                <a:solidFill>
                  <a:srgbClr val="FF0000"/>
                </a:solidFill>
              </a:rPr>
              <a:t>El pasado 5 de abril de 2021, la Comisión Nacional del Mercado de Valores puso a</a:t>
            </a:r>
            <a:br>
              <a:rPr lang="es-ES" sz="1800" dirty="0">
                <a:solidFill>
                  <a:srgbClr val="FF0000"/>
                </a:solidFill>
              </a:rPr>
            </a:br>
            <a:r>
              <a:rPr lang="es-ES" sz="1800" dirty="0">
                <a:solidFill>
                  <a:srgbClr val="FF0000"/>
                </a:solidFill>
              </a:rPr>
              <a:t>consulta pública previa la Circular sobre publicidad de </a:t>
            </a:r>
            <a:r>
              <a:rPr lang="es-ES" sz="1800" dirty="0" err="1">
                <a:solidFill>
                  <a:srgbClr val="FF0000"/>
                </a:solidFill>
              </a:rPr>
              <a:t>criptoactivos</a:t>
            </a:r>
            <a:r>
              <a:rPr lang="es-ES" sz="1800" dirty="0">
                <a:solidFill>
                  <a:srgbClr val="FF0000"/>
                </a:solidFill>
              </a:rPr>
              <a:t> invitando a</a:t>
            </a:r>
            <a:br>
              <a:rPr lang="es-ES" sz="1800" dirty="0">
                <a:solidFill>
                  <a:srgbClr val="FF0000"/>
                </a:solidFill>
              </a:rPr>
            </a:br>
            <a:r>
              <a:rPr lang="es-ES" sz="1800" dirty="0">
                <a:solidFill>
                  <a:srgbClr val="FF0000"/>
                </a:solidFill>
              </a:rPr>
              <a:t>enviar comentarios sobre los principales aspectos que se prevén regular en la futura</a:t>
            </a:r>
            <a:br>
              <a:rPr lang="es-ES" sz="1800" dirty="0">
                <a:solidFill>
                  <a:srgbClr val="FF0000"/>
                </a:solidFill>
              </a:rPr>
            </a:br>
            <a:r>
              <a:rPr lang="es-ES" sz="1800" dirty="0">
                <a:solidFill>
                  <a:srgbClr val="FF0000"/>
                </a:solidFill>
              </a:rPr>
              <a:t>Circular sobre publicidad de </a:t>
            </a:r>
            <a:r>
              <a:rPr lang="es-ES" sz="1800" dirty="0" err="1">
                <a:solidFill>
                  <a:srgbClr val="FF0000"/>
                </a:solidFill>
              </a:rPr>
              <a:t>criptoactivos</a:t>
            </a:r>
            <a:r>
              <a:rPr lang="es-ES" sz="1800" dirty="0">
                <a:solidFill>
                  <a:srgbClr val="FF0000"/>
                </a:solidFill>
              </a:rPr>
              <a:t>. </a:t>
            </a:r>
          </a:p>
        </p:txBody>
      </p:sp>
      <p:sp>
        <p:nvSpPr>
          <p:cNvPr id="3" name="Marcador de contenido 2">
            <a:extLst>
              <a:ext uri="{FF2B5EF4-FFF2-40B4-BE49-F238E27FC236}">
                <a16:creationId xmlns:a16="http://schemas.microsoft.com/office/drawing/2014/main" id="{52A3DECE-9F6F-4517-A2A8-8B126C521164}"/>
              </a:ext>
            </a:extLst>
          </p:cNvPr>
          <p:cNvSpPr>
            <a:spLocks noGrp="1"/>
          </p:cNvSpPr>
          <p:nvPr>
            <p:ph idx="1"/>
          </p:nvPr>
        </p:nvSpPr>
        <p:spPr/>
        <p:txBody>
          <a:bodyPr>
            <a:normAutofit fontScale="92500" lnSpcReduction="20000"/>
          </a:bodyPr>
          <a:lstStyle/>
          <a:p>
            <a:pPr algn="just"/>
            <a:r>
              <a:rPr lang="es-ES" b="1" dirty="0">
                <a:solidFill>
                  <a:schemeClr val="tx1"/>
                </a:solidFill>
                <a:latin typeface="+mj-lt"/>
              </a:rPr>
              <a:t>Es importante recalcar que la citada Circular no contendrá ninguna norma sobre los productos en sí mismos, ni sobre sus proveedores ni características, que seguirán sin estar regulados ni supervisados, sino exclusivamente sobre los requisitos que deberá cumplir la actividad publicitaria que persiga su ofrecimiento como posible inversión.</a:t>
            </a:r>
          </a:p>
          <a:p>
            <a:pPr algn="just"/>
            <a:r>
              <a:rPr lang="es-ES" b="1" dirty="0">
                <a:solidFill>
                  <a:schemeClr val="tx1"/>
                </a:solidFill>
                <a:latin typeface="+mj-lt"/>
              </a:rPr>
              <a:t>Al objeto de definir el ámbito objetivo de aplicación, la CNMV está valorando fijarlo en la actividad publicitaria dirigida a potenciales inversores residentes en España en la que se ofrezca o se llame a la atención sobre </a:t>
            </a:r>
            <a:r>
              <a:rPr lang="es-ES" b="1" dirty="0" err="1">
                <a:solidFill>
                  <a:schemeClr val="tx1"/>
                </a:solidFill>
                <a:latin typeface="+mj-lt"/>
              </a:rPr>
              <a:t>criptoactivos</a:t>
            </a:r>
            <a:r>
              <a:rPr lang="es-ES" b="1" dirty="0">
                <a:solidFill>
                  <a:schemeClr val="tx1"/>
                </a:solidFill>
                <a:latin typeface="+mj-lt"/>
              </a:rPr>
              <a:t>. </a:t>
            </a:r>
          </a:p>
          <a:p>
            <a:r>
              <a:rPr lang="es-ES" b="1" dirty="0">
                <a:solidFill>
                  <a:schemeClr val="tx1"/>
                </a:solidFill>
                <a:latin typeface="+mj-lt"/>
              </a:rPr>
              <a:t>Asimismo, será probablemente necesario exceptuar de dicho ámbito objetivo algunas actividades profesionales (“</a:t>
            </a:r>
            <a:r>
              <a:rPr lang="es-ES" b="1" dirty="0" err="1">
                <a:solidFill>
                  <a:schemeClr val="tx1"/>
                </a:solidFill>
                <a:latin typeface="+mj-lt"/>
              </a:rPr>
              <a:t>white</a:t>
            </a:r>
            <a:r>
              <a:rPr lang="es-ES" b="1" dirty="0">
                <a:solidFill>
                  <a:schemeClr val="tx1"/>
                </a:solidFill>
                <a:latin typeface="+mj-lt"/>
              </a:rPr>
              <a:t> </a:t>
            </a:r>
            <a:r>
              <a:rPr lang="es-ES" b="1" dirty="0" err="1">
                <a:solidFill>
                  <a:schemeClr val="tx1"/>
                </a:solidFill>
                <a:latin typeface="+mj-lt"/>
              </a:rPr>
              <a:t>papers</a:t>
            </a:r>
            <a:r>
              <a:rPr lang="es-ES" b="1" dirty="0">
                <a:solidFill>
                  <a:schemeClr val="tx1"/>
                </a:solidFill>
                <a:latin typeface="+mj-lt"/>
              </a:rPr>
              <a:t>”, análisis y recomendaciones de inversión profesionales u ofertas a profesionales), </a:t>
            </a:r>
          </a:p>
          <a:p>
            <a:r>
              <a:rPr lang="es-ES" b="1" dirty="0">
                <a:solidFill>
                  <a:schemeClr val="tx1"/>
                </a:solidFill>
                <a:latin typeface="+mj-lt"/>
              </a:rPr>
              <a:t>los activos no fungibles o los que sean exclusivamente un medio de pago.</a:t>
            </a:r>
          </a:p>
          <a:p>
            <a:endParaRPr lang="es-ES" dirty="0"/>
          </a:p>
        </p:txBody>
      </p:sp>
    </p:spTree>
    <p:extLst>
      <p:ext uri="{BB962C8B-B14F-4D97-AF65-F5344CB8AC3E}">
        <p14:creationId xmlns:p14="http://schemas.microsoft.com/office/powerpoint/2010/main" val="2092902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AA374B-48FB-42C3-B626-7690391FC235}"/>
              </a:ext>
            </a:extLst>
          </p:cNvPr>
          <p:cNvSpPr>
            <a:spLocks noGrp="1"/>
          </p:cNvSpPr>
          <p:nvPr>
            <p:ph type="title"/>
          </p:nvPr>
        </p:nvSpPr>
        <p:spPr>
          <a:xfrm>
            <a:off x="842773" y="281126"/>
            <a:ext cx="10353762" cy="1257300"/>
          </a:xfrm>
        </p:spPr>
        <p:txBody>
          <a:bodyPr>
            <a:noAutofit/>
          </a:bodyPr>
          <a:lstStyle/>
          <a:p>
            <a:r>
              <a:rPr lang="es-ES" sz="2000" dirty="0">
                <a:solidFill>
                  <a:srgbClr val="FF0000"/>
                </a:solidFill>
              </a:rPr>
              <a:t>El plazo para enviar comentarios finalizó el 16 de abril de 2021. https://www.cnmv.es/Portal/verDoc.axd?t=%7ba8b40d0b-b4d0-4f10-acb1-174bb8726fb6%7d</a:t>
            </a:r>
            <a:endParaRPr lang="es-ES" sz="2000" dirty="0"/>
          </a:p>
        </p:txBody>
      </p:sp>
      <p:pic>
        <p:nvPicPr>
          <p:cNvPr id="5" name="Marcador de contenido 4">
            <a:extLst>
              <a:ext uri="{FF2B5EF4-FFF2-40B4-BE49-F238E27FC236}">
                <a16:creationId xmlns:a16="http://schemas.microsoft.com/office/drawing/2014/main" id="{E7295182-54FD-4BD6-8FFA-A42B50FB821D}"/>
              </a:ext>
            </a:extLst>
          </p:cNvPr>
          <p:cNvPicPr>
            <a:picLocks noGrp="1" noChangeAspect="1"/>
          </p:cNvPicPr>
          <p:nvPr>
            <p:ph idx="1"/>
          </p:nvPr>
        </p:nvPicPr>
        <p:blipFill>
          <a:blip r:embed="rId2"/>
          <a:stretch>
            <a:fillRect/>
          </a:stretch>
        </p:blipFill>
        <p:spPr>
          <a:xfrm>
            <a:off x="2504227" y="1460331"/>
            <a:ext cx="7505543" cy="4748331"/>
          </a:xfrm>
        </p:spPr>
      </p:pic>
    </p:spTree>
    <p:extLst>
      <p:ext uri="{BB962C8B-B14F-4D97-AF65-F5344CB8AC3E}">
        <p14:creationId xmlns:p14="http://schemas.microsoft.com/office/powerpoint/2010/main" val="1796023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56FD3A-4F39-4752-AC00-DB25CCA4E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2527DF-A25C-46B4-A5D9-BBE2E310A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extLst>
              <a:ext uri="{FF2B5EF4-FFF2-40B4-BE49-F238E27FC236}">
                <a16:creationId xmlns:a16="http://schemas.microsoft.com/office/drawing/2014/main" id="{CFAAFCA8-41D5-45DD-8385-6623AC3A14CF}"/>
              </a:ext>
            </a:extLst>
          </p:cNvPr>
          <p:cNvPicPr>
            <a:picLocks noGrp="1" noChangeAspect="1"/>
          </p:cNvPicPr>
          <p:nvPr>
            <p:ph idx="1"/>
          </p:nvPr>
        </p:nvPicPr>
        <p:blipFill rotWithShape="1">
          <a:blip r:embed="rId3"/>
          <a:srcRect r="1" b="5832"/>
          <a:stretch/>
        </p:blipFill>
        <p:spPr>
          <a:xfrm>
            <a:off x="643467" y="643467"/>
            <a:ext cx="10905066" cy="5571066"/>
          </a:xfrm>
          <a:prstGeom prst="rect">
            <a:avLst/>
          </a:prstGeom>
        </p:spPr>
      </p:pic>
    </p:spTree>
    <p:extLst>
      <p:ext uri="{BB962C8B-B14F-4D97-AF65-F5344CB8AC3E}">
        <p14:creationId xmlns:p14="http://schemas.microsoft.com/office/powerpoint/2010/main" val="1499925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608E264-926B-434A-8D58-87ACA185D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16386" name="Picture 2" descr="Es obligatorio elevar a público la compraventa de un inmueble? - LEAN  Abogados">
            <a:extLst>
              <a:ext uri="{FF2B5EF4-FFF2-40B4-BE49-F238E27FC236}">
                <a16:creationId xmlns:a16="http://schemas.microsoft.com/office/drawing/2014/main" id="{62AA4434-980F-426B-9DB4-242E75E1D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56" r="44869" b="-1"/>
          <a:stretch/>
        </p:blipFill>
        <p:spPr bwMode="auto">
          <a:xfrm>
            <a:off x="632815" y="643465"/>
            <a:ext cx="4003193" cy="5103372"/>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44B6F31E-DC65-4013-B256-C3F2D1BC60B1}"/>
              </a:ext>
            </a:extLst>
          </p:cNvPr>
          <p:cNvSpPr>
            <a:spLocks noGrp="1"/>
          </p:cNvSpPr>
          <p:nvPr>
            <p:ph idx="1"/>
          </p:nvPr>
        </p:nvSpPr>
        <p:spPr>
          <a:xfrm>
            <a:off x="5279472" y="1828801"/>
            <a:ext cx="5844760" cy="3866048"/>
          </a:xfrm>
        </p:spPr>
        <p:txBody>
          <a:bodyPr anchor="ctr">
            <a:noAutofit/>
          </a:bodyPr>
          <a:lstStyle/>
          <a:p>
            <a:pPr algn="just">
              <a:lnSpc>
                <a:spcPct val="100000"/>
              </a:lnSpc>
            </a:pPr>
            <a:r>
              <a:rPr lang="es-ES" sz="1800" b="1" i="0" dirty="0">
                <a:solidFill>
                  <a:srgbClr val="FF9933"/>
                </a:solidFill>
                <a:effectLst/>
                <a:latin typeface="Bookman Old Style" panose="02050604050505020204" pitchFamily="18" charset="0"/>
              </a:rPr>
              <a:t>Artículo 609. Código civil.</a:t>
            </a:r>
          </a:p>
          <a:p>
            <a:pPr algn="just">
              <a:lnSpc>
                <a:spcPct val="100000"/>
              </a:lnSpc>
            </a:pPr>
            <a:r>
              <a:rPr lang="es-ES" sz="1200" b="1" i="0" dirty="0">
                <a:solidFill>
                  <a:srgbClr val="FF9933"/>
                </a:solidFill>
                <a:effectLst/>
                <a:latin typeface="Bookman Old Style" panose="02050604050505020204" pitchFamily="18" charset="0"/>
              </a:rPr>
              <a:t>La propiedad se adquiere por la ocupación. La propiedad y los demás derechos sobre los bienes se adquieren y transmiten por la ley, por donación, por sucesión testada e intestada, y por consecuencia de ciertos contratos mediante la tradición. Pueden también adquirirse por medio de la prescripción.</a:t>
            </a:r>
          </a:p>
          <a:p>
            <a:pPr algn="just">
              <a:lnSpc>
                <a:spcPct val="100000"/>
              </a:lnSpc>
            </a:pPr>
            <a:r>
              <a:rPr lang="es-ES" sz="1200" b="1" i="0" dirty="0">
                <a:effectLst/>
                <a:latin typeface="Bookman Old Style" panose="02050604050505020204" pitchFamily="18" charset="0"/>
              </a:rPr>
              <a:t> «Los artículos 609 y 1095 del Código Civil proclaman la </a:t>
            </a:r>
            <a:r>
              <a:rPr lang="es-ES" sz="1200" b="1" i="0" dirty="0">
                <a:solidFill>
                  <a:srgbClr val="FF9933"/>
                </a:solidFill>
                <a:effectLst/>
                <a:latin typeface="Bookman Old Style" panose="02050604050505020204" pitchFamily="18" charset="0"/>
              </a:rPr>
              <a:t>necesidad del modo o </a:t>
            </a:r>
            <a:r>
              <a:rPr lang="es-ES" sz="1200" b="1" i="1" dirty="0" err="1">
                <a:solidFill>
                  <a:srgbClr val="FF9933"/>
                </a:solidFill>
                <a:effectLst/>
                <a:latin typeface="Bookman Old Style" panose="02050604050505020204" pitchFamily="18" charset="0"/>
              </a:rPr>
              <a:t>traditio</a:t>
            </a:r>
            <a:r>
              <a:rPr lang="es-ES" sz="1200" b="1" i="0" dirty="0">
                <a:solidFill>
                  <a:srgbClr val="FF9933"/>
                </a:solidFill>
                <a:effectLst/>
                <a:latin typeface="Bookman Old Style" panose="02050604050505020204" pitchFamily="18" charset="0"/>
              </a:rPr>
              <a:t> </a:t>
            </a:r>
            <a:r>
              <a:rPr lang="es-ES" sz="1200" b="1" i="0" dirty="0">
                <a:effectLst/>
                <a:latin typeface="Bookman Old Style" panose="02050604050505020204" pitchFamily="18" charset="0"/>
              </a:rPr>
              <a:t>para provocar, con causa en el contrato, la mutación jurídica real, esto es, para hacer dueño a quien compra una cosa mediante contrato celebrado con quien lo es. Los artículos 1462.1 y 1463 del mismo Código (por cierto, el último respecto de los bienes muebles) regulan el cumplimiento de la obligación principal del vendedor, mediante la entrega de la posesión de la cosa con ánimo en el que la da y del que la recibe de transmitir y adquirir, respectivamente, la propiedad. Esa </a:t>
            </a:r>
            <a:r>
              <a:rPr lang="es-ES" sz="1200" b="1" i="0" dirty="0">
                <a:solidFill>
                  <a:srgbClr val="FF9933"/>
                </a:solidFill>
                <a:effectLst/>
                <a:latin typeface="Bookman Old Style" panose="02050604050505020204" pitchFamily="18" charset="0"/>
              </a:rPr>
              <a:t>transmisión posesoria puede ser real (poniendo la cosa en poder y posesión del comprador) o ficticia, esto es, por otros medios espiritualistas pero jurídicamente equivalentes, con una validez que ha sido destacada, entre otras muchas, por la Sentencia del Supremo de 20 de octubre de 1989 </a:t>
            </a:r>
            <a:r>
              <a:rPr lang="es-ES" sz="1200" b="1" i="0" dirty="0">
                <a:effectLst/>
                <a:latin typeface="Bookman Old Style" panose="02050604050505020204" pitchFamily="18" charset="0"/>
              </a:rPr>
              <a:t>(... este segundo requisito, constitutivo o consumador de la transmisión dominical, se entiende cumplido no solo cuando se produce una entrega física o material de la cosa -tradición real-, sino también, a virtud del progresivo proceso de espiritualización experimentado por las formas de tradición...)». (STS. 10 mayo 2004, </a:t>
            </a:r>
            <a:r>
              <a:rPr lang="es-ES" sz="1200" b="1" i="0" dirty="0" err="1">
                <a:effectLst/>
                <a:latin typeface="Bookman Old Style" panose="02050604050505020204" pitchFamily="18" charset="0"/>
              </a:rPr>
              <a:t>rec.</a:t>
            </a:r>
            <a:r>
              <a:rPr lang="es-ES" sz="1200" b="1" i="0" dirty="0">
                <a:effectLst/>
                <a:latin typeface="Bookman Old Style" panose="02050604050505020204" pitchFamily="18" charset="0"/>
              </a:rPr>
              <a:t> 1814/1998). La tradición simbólica que se produce cuando la entrega de la cosa se sustituye por la de ciertos objetos que la representan, como las llaves del edificio o los títulos de propiedad. </a:t>
            </a:r>
            <a:r>
              <a:rPr lang="es-ES" sz="1200" b="1" i="0" dirty="0">
                <a:solidFill>
                  <a:srgbClr val="FF9933"/>
                </a:solidFill>
                <a:effectLst/>
                <a:latin typeface="Bookman Old Style" panose="02050604050505020204" pitchFamily="18" charset="0"/>
              </a:rPr>
              <a:t>(¿entrega de la clave privada?)</a:t>
            </a:r>
            <a:endParaRPr lang="es-ES" sz="1200" b="1" dirty="0">
              <a:solidFill>
                <a:srgbClr val="FF9933"/>
              </a:solidFill>
              <a:latin typeface="Bookman Old Style" panose="02050604050505020204" pitchFamily="18" charset="0"/>
            </a:endParaRPr>
          </a:p>
        </p:txBody>
      </p:sp>
    </p:spTree>
    <p:extLst>
      <p:ext uri="{BB962C8B-B14F-4D97-AF65-F5344CB8AC3E}">
        <p14:creationId xmlns:p14="http://schemas.microsoft.com/office/powerpoint/2010/main" val="3531639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9B431A-C3E8-4FAD-8408-07CD712D15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12058" y="643467"/>
            <a:ext cx="10977231" cy="5571065"/>
          </a:xfrm>
          <a:prstGeom prst="rect">
            <a:avLst/>
          </a:prstGeom>
        </p:spPr>
      </p:pic>
      <p:pic>
        <p:nvPicPr>
          <p:cNvPr id="9" name="Marcador de contenido 8">
            <a:extLst>
              <a:ext uri="{FF2B5EF4-FFF2-40B4-BE49-F238E27FC236}">
                <a16:creationId xmlns:a16="http://schemas.microsoft.com/office/drawing/2014/main" id="{3479D8EA-9F49-487A-A17B-B942188A1A97}"/>
              </a:ext>
            </a:extLst>
          </p:cNvPr>
          <p:cNvPicPr>
            <a:picLocks noGrp="1" noChangeAspect="1"/>
          </p:cNvPicPr>
          <p:nvPr>
            <p:ph idx="1"/>
          </p:nvPr>
        </p:nvPicPr>
        <p:blipFill>
          <a:blip r:embed="rId4"/>
          <a:stretch>
            <a:fillRect/>
          </a:stretch>
        </p:blipFill>
        <p:spPr>
          <a:xfrm>
            <a:off x="310206" y="643466"/>
            <a:ext cx="10289370" cy="5850639"/>
          </a:xfrm>
        </p:spPr>
      </p:pic>
    </p:spTree>
    <p:extLst>
      <p:ext uri="{BB962C8B-B14F-4D97-AF65-F5344CB8AC3E}">
        <p14:creationId xmlns:p14="http://schemas.microsoft.com/office/powerpoint/2010/main" val="9565678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D9169D-B39E-488A-8823-5A54626CF0C1}"/>
              </a:ext>
            </a:extLst>
          </p:cNvPr>
          <p:cNvSpPr>
            <a:spLocks noGrp="1"/>
          </p:cNvSpPr>
          <p:nvPr>
            <p:ph type="title"/>
          </p:nvPr>
        </p:nvSpPr>
        <p:spPr/>
        <p:txBody>
          <a:bodyPr/>
          <a:lstStyle/>
          <a:p>
            <a:endParaRPr lang="es-ES"/>
          </a:p>
        </p:txBody>
      </p:sp>
      <p:pic>
        <p:nvPicPr>
          <p:cNvPr id="7" name="Marcador de contenido 6">
            <a:extLst>
              <a:ext uri="{FF2B5EF4-FFF2-40B4-BE49-F238E27FC236}">
                <a16:creationId xmlns:a16="http://schemas.microsoft.com/office/drawing/2014/main" id="{019F5BF0-7BAC-470F-B4BC-BC359EFBFE99}"/>
              </a:ext>
            </a:extLst>
          </p:cNvPr>
          <p:cNvPicPr>
            <a:picLocks noGrp="1" noChangeAspect="1"/>
          </p:cNvPicPr>
          <p:nvPr>
            <p:ph idx="1"/>
          </p:nvPr>
        </p:nvPicPr>
        <p:blipFill>
          <a:blip r:embed="rId2"/>
          <a:stretch>
            <a:fillRect/>
          </a:stretch>
        </p:blipFill>
        <p:spPr>
          <a:xfrm>
            <a:off x="809751" y="609600"/>
            <a:ext cx="10825522" cy="5638800"/>
          </a:xfrm>
        </p:spPr>
      </p:pic>
    </p:spTree>
    <p:extLst>
      <p:ext uri="{BB962C8B-B14F-4D97-AF65-F5344CB8AC3E}">
        <p14:creationId xmlns:p14="http://schemas.microsoft.com/office/powerpoint/2010/main" val="11113227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B24E72-758D-4FEF-BF61-991F860BA7CB}"/>
              </a:ext>
            </a:extLst>
          </p:cNvPr>
          <p:cNvSpPr txBox="1"/>
          <p:nvPr/>
        </p:nvSpPr>
        <p:spPr>
          <a:xfrm>
            <a:off x="523784" y="452761"/>
            <a:ext cx="11212496" cy="4524315"/>
          </a:xfrm>
          <a:prstGeom prst="rect">
            <a:avLst/>
          </a:prstGeom>
          <a:noFill/>
        </p:spPr>
        <p:txBody>
          <a:bodyPr wrap="square">
            <a:spAutoFit/>
          </a:bodyPr>
          <a:lstStyle/>
          <a:p>
            <a:pPr algn="just"/>
            <a:r>
              <a:rPr lang="es-ES" b="0" i="0" dirty="0">
                <a:effectLst/>
                <a:latin typeface="+mj-lt"/>
              </a:rPr>
              <a:t>La creciente tendencia al pago online y el boom de los </a:t>
            </a:r>
            <a:r>
              <a:rPr lang="es-ES" b="0" i="0" dirty="0" err="1">
                <a:effectLst/>
                <a:latin typeface="+mj-lt"/>
              </a:rPr>
              <a:t>criptoactivos</a:t>
            </a:r>
            <a:r>
              <a:rPr lang="es-ES" b="0" i="0" dirty="0">
                <a:effectLst/>
                <a:latin typeface="+mj-lt"/>
              </a:rPr>
              <a:t> preocupa al Gobierno. Al cierre de 2020 se contabilizaron más de 6.500 criptomonedas en circulación. El pasado febrero la </a:t>
            </a:r>
            <a:r>
              <a:rPr lang="es-ES" b="1" i="0" dirty="0">
                <a:effectLst/>
                <a:latin typeface="+mj-lt"/>
              </a:rPr>
              <a:t>Agencia Tributaria </a:t>
            </a:r>
            <a:r>
              <a:rPr lang="es-ES" b="0" i="0" dirty="0">
                <a:effectLst/>
                <a:latin typeface="+mj-lt"/>
              </a:rPr>
              <a:t>anunció que estaba ultimando una estrategia para elevar el control de Hacienda sobre las criptodivisas. Entre otras cuestiones, el organismo dependiente del ministerio que dirige María Jesús Montero se plantea exigir información a los contribuyentes sobre sus inversiones en estos activos, en concreto, </a:t>
            </a:r>
            <a:r>
              <a:rPr lang="es-ES" b="0" i="0" dirty="0">
                <a:solidFill>
                  <a:schemeClr val="accent2"/>
                </a:solidFill>
                <a:effectLst/>
                <a:latin typeface="+mj-lt"/>
              </a:rPr>
              <a:t>con la obligación de </a:t>
            </a:r>
            <a:r>
              <a:rPr lang="es-ES" b="1" i="0" dirty="0">
                <a:solidFill>
                  <a:schemeClr val="accent2"/>
                </a:solidFill>
                <a:effectLst/>
                <a:latin typeface="+mj-lt"/>
              </a:rPr>
              <a:t>incluir estas transacciones en la declaración de bienes en el extranjero</a:t>
            </a:r>
            <a:r>
              <a:rPr lang="es-ES" b="0" i="0" dirty="0">
                <a:solidFill>
                  <a:schemeClr val="accent2"/>
                </a:solidFill>
                <a:effectLst/>
                <a:latin typeface="+mj-lt"/>
              </a:rPr>
              <a:t>, el conocido como Modelo 720 -que actualmente se encuentra en un proceso de revisión por la Justicia europea-. </a:t>
            </a:r>
          </a:p>
          <a:p>
            <a:pPr algn="just"/>
            <a:r>
              <a:rPr lang="es-ES" b="0" i="0" dirty="0">
                <a:effectLst/>
                <a:latin typeface="+mj-lt"/>
              </a:rPr>
              <a:t>El Consejo de Ministros encaró la cuestión mediante la aprobación del </a:t>
            </a:r>
            <a:r>
              <a:rPr lang="es-ES" b="1" i="0" dirty="0">
                <a:solidFill>
                  <a:schemeClr val="accent2"/>
                </a:solidFill>
                <a:effectLst/>
                <a:latin typeface="+mj-lt"/>
              </a:rPr>
              <a:t>Ley de medidas de prevención y lucha contra el fraude fiscal</a:t>
            </a:r>
            <a:r>
              <a:rPr lang="es-ES" b="0" i="0" dirty="0">
                <a:solidFill>
                  <a:schemeClr val="accent2"/>
                </a:solidFill>
                <a:effectLst/>
                <a:latin typeface="+mj-lt"/>
              </a:rPr>
              <a:t>, </a:t>
            </a:r>
            <a:r>
              <a:rPr lang="es-ES" b="1" i="0" dirty="0">
                <a:solidFill>
                  <a:srgbClr val="66FF33"/>
                </a:solidFill>
                <a:effectLst/>
                <a:latin typeface="+mj-lt"/>
              </a:rPr>
              <a:t>10 DE JULIO DE 2021</a:t>
            </a:r>
            <a:r>
              <a:rPr lang="es-ES" b="0" i="0" dirty="0">
                <a:solidFill>
                  <a:schemeClr val="accent2"/>
                </a:solidFill>
                <a:effectLst/>
                <a:latin typeface="+mj-lt"/>
              </a:rPr>
              <a:t> </a:t>
            </a:r>
            <a:r>
              <a:rPr lang="es-ES" b="0" i="0" dirty="0">
                <a:effectLst/>
                <a:latin typeface="+mj-lt"/>
              </a:rPr>
              <a:t> El citado texto incluye dos nuevas obligaciones informativas. Por un lado, los contribuyentes deberán poner en conocimiento de la Agencia Tributaria los saldos mantenidos por los titulares de monedas virtuales, a cargo de aquellas entidades que proporcionen servicios para salvaguardar claves criptográficas privadas en nombre de terceros. Por otro, la obligación de informar se extiende a todas aquellas transacciones que incluyan estos </a:t>
            </a:r>
            <a:r>
              <a:rPr lang="es-ES" b="0" i="0" dirty="0" err="1">
                <a:effectLst/>
                <a:latin typeface="+mj-lt"/>
              </a:rPr>
              <a:t>criptoactivos</a:t>
            </a:r>
            <a:r>
              <a:rPr lang="es-ES" b="0" i="0" dirty="0">
                <a:effectLst/>
                <a:latin typeface="+mj-lt"/>
              </a:rPr>
              <a:t>, desde su adquisición, transmisión, permuta, transferencia... hasta los cobros y pagos.</a:t>
            </a:r>
          </a:p>
        </p:txBody>
      </p:sp>
    </p:spTree>
    <p:extLst>
      <p:ext uri="{BB962C8B-B14F-4D97-AF65-F5344CB8AC3E}">
        <p14:creationId xmlns:p14="http://schemas.microsoft.com/office/powerpoint/2010/main" val="1520445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64D131-E982-40ED-86EB-C5FD6B468770}"/>
              </a:ext>
            </a:extLst>
          </p:cNvPr>
          <p:cNvSpPr txBox="1"/>
          <p:nvPr/>
        </p:nvSpPr>
        <p:spPr>
          <a:xfrm>
            <a:off x="861135" y="497149"/>
            <a:ext cx="9623393" cy="5446747"/>
          </a:xfrm>
          <a:prstGeom prst="rect">
            <a:avLst/>
          </a:prstGeom>
          <a:noFill/>
        </p:spPr>
        <p:txBody>
          <a:bodyPr wrap="square" rtlCol="0">
            <a:spAutoFit/>
          </a:bodyPr>
          <a:lstStyle/>
          <a:p>
            <a:pPr algn="just">
              <a:lnSpc>
                <a:spcPct val="150000"/>
              </a:lnSpc>
              <a:spcAft>
                <a:spcPts val="800"/>
              </a:spcAft>
            </a:pPr>
            <a:r>
              <a:rPr lang="es-ES" sz="1800" b="1" dirty="0">
                <a:solidFill>
                  <a:srgbClr val="66FF33"/>
                </a:solidFill>
                <a:effectLst/>
                <a:latin typeface="+mj-lt"/>
                <a:ea typeface="Calibri" panose="020F0502020204030204" pitchFamily="34" charset="0"/>
                <a:cs typeface="Times New Roman" panose="02020603050405020304" pitchFamily="18" charset="0"/>
              </a:rPr>
              <a:t>Algunos </a:t>
            </a:r>
            <a:r>
              <a:rPr lang="es-ES" sz="1800" b="1" i="1" dirty="0" err="1">
                <a:solidFill>
                  <a:srgbClr val="66FF33"/>
                </a:solidFill>
                <a:effectLst/>
                <a:latin typeface="+mj-lt"/>
                <a:ea typeface="Calibri" panose="020F0502020204030204" pitchFamily="34" charset="0"/>
                <a:cs typeface="Times New Roman" panose="02020603050405020304" pitchFamily="18" charset="0"/>
              </a:rPr>
              <a:t>Exchanges</a:t>
            </a:r>
            <a:r>
              <a:rPr lang="es-ES" sz="1800" b="1" dirty="0">
                <a:solidFill>
                  <a:srgbClr val="66FF33"/>
                </a:solidFill>
                <a:effectLst/>
                <a:latin typeface="+mj-lt"/>
                <a:ea typeface="Calibri" panose="020F0502020204030204" pitchFamily="34" charset="0"/>
                <a:cs typeface="Times New Roman" panose="02020603050405020304" pitchFamily="18" charset="0"/>
              </a:rPr>
              <a:t> españoles ya incorporaban sistemas de prevención del blanqueo de capitales y de la financiación del terrorismo, al integrar la solución de pago</a:t>
            </a:r>
            <a:r>
              <a:rPr lang="es-ES" sz="1800" dirty="0">
                <a:solidFill>
                  <a:srgbClr val="66FF33"/>
                </a:solidFill>
                <a:effectLst/>
                <a:latin typeface="+mj-lt"/>
                <a:ea typeface="Calibri" panose="020F0502020204030204" pitchFamily="34" charset="0"/>
                <a:cs typeface="Times New Roman" panose="02020603050405020304" pitchFamily="18" charset="0"/>
              </a:rPr>
              <a:t> </a:t>
            </a:r>
            <a:r>
              <a:rPr lang="es-ES" sz="1800" b="1" dirty="0">
                <a:solidFill>
                  <a:srgbClr val="66FF33"/>
                </a:solidFill>
                <a:effectLst/>
                <a:latin typeface="+mj-lt"/>
                <a:ea typeface="Calibri" panose="020F0502020204030204" pitchFamily="34" charset="0"/>
                <a:cs typeface="Times New Roman" panose="02020603050405020304" pitchFamily="18" charset="0"/>
              </a:rPr>
              <a:t>formando parte de los servicios que presta a los usuarios</a:t>
            </a:r>
            <a:r>
              <a:rPr lang="es-ES" sz="1800" dirty="0">
                <a:solidFill>
                  <a:srgbClr val="66FF33"/>
                </a:solidFill>
                <a:effectLst/>
                <a:latin typeface="+mj-lt"/>
                <a:ea typeface="Calibri" panose="020F0502020204030204" pitchFamily="34" charset="0"/>
                <a:cs typeface="Times New Roman" panose="02020603050405020304" pitchFamily="18" charset="0"/>
              </a:rPr>
              <a:t>, </a:t>
            </a:r>
            <a:r>
              <a:rPr lang="es-ES" sz="1800" dirty="0">
                <a:effectLst/>
                <a:latin typeface="+mj-lt"/>
                <a:ea typeface="Calibri" panose="020F0502020204030204" pitchFamily="34" charset="0"/>
                <a:cs typeface="Times New Roman" panose="02020603050405020304" pitchFamily="18" charset="0"/>
              </a:rPr>
              <a:t>bajo licencias de entidades financieras – </a:t>
            </a:r>
            <a:r>
              <a:rPr lang="es-ES" sz="1800" dirty="0" err="1">
                <a:effectLst/>
                <a:latin typeface="+mj-lt"/>
                <a:ea typeface="Calibri" panose="020F0502020204030204" pitchFamily="34" charset="0"/>
                <a:cs typeface="Times New Roman" panose="02020603050405020304" pitchFamily="18" charset="0"/>
              </a:rPr>
              <a:t>EDEs</a:t>
            </a:r>
            <a:r>
              <a:rPr lang="es-ES" sz="1800" dirty="0">
                <a:effectLst/>
                <a:latin typeface="+mj-lt"/>
                <a:ea typeface="Calibri" panose="020F0502020204030204" pitchFamily="34" charset="0"/>
                <a:cs typeface="Times New Roman" panose="02020603050405020304" pitchFamily="18" charset="0"/>
              </a:rPr>
              <a:t> – mayoritariamente ubicadas fuera de España, pero dentro del</a:t>
            </a:r>
            <a:r>
              <a:rPr lang="es-ES" sz="1800" b="1" dirty="0">
                <a:effectLst/>
                <a:latin typeface="+mj-lt"/>
                <a:ea typeface="Calibri" panose="020F0502020204030204" pitchFamily="34" charset="0"/>
                <a:cs typeface="Times New Roman" panose="02020603050405020304" pitchFamily="18" charset="0"/>
              </a:rPr>
              <a:t> </a:t>
            </a:r>
            <a:r>
              <a:rPr lang="es-ES" sz="1800" dirty="0">
                <a:effectLst/>
                <a:latin typeface="+mj-lt"/>
                <a:ea typeface="Calibri" panose="020F0502020204030204" pitchFamily="34" charset="0"/>
                <a:cs typeface="Times New Roman" panose="02020603050405020304" pitchFamily="18" charset="0"/>
              </a:rPr>
              <a:t>EEE con los que mantienen relaciones contractuales de agencia o distribución. Los distribuidores no tienen derecho a emitir dinero electrónico ni a realizar servicios de pago. A diferencia de lo que ocurre con los agentes, en la Directiva 2009/110/EC, sobre la actividad de las entidades de dinero electrónico (EMD2) tampoco se exige a las entidades de pago ni a las entidades de dinero electrónico que registren a los distribuidores en la autoridad competente de su país de origen. En todos los casos, las entidades citadas son plenamente responsables de los actos realizados por cualquiera de sus agentes o distribuidores en su nombre. (pasaporte comunitario).</a:t>
            </a:r>
          </a:p>
        </p:txBody>
      </p:sp>
    </p:spTree>
    <p:extLst>
      <p:ext uri="{BB962C8B-B14F-4D97-AF65-F5344CB8AC3E}">
        <p14:creationId xmlns:p14="http://schemas.microsoft.com/office/powerpoint/2010/main" val="2444977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4F7045-1B8B-4422-9330-0BC8BF606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D0B3BD-E968-4364-878A-47D3A6AEF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FD079021-3C7D-47B2-8A09-6DEB0EB9728F}"/>
              </a:ext>
            </a:extLst>
          </p:cNvPr>
          <p:cNvPicPr>
            <a:picLocks noChangeAspect="1"/>
          </p:cNvPicPr>
          <p:nvPr/>
        </p:nvPicPr>
        <p:blipFill>
          <a:blip r:embed="rId3"/>
          <a:stretch>
            <a:fillRect/>
          </a:stretch>
        </p:blipFill>
        <p:spPr>
          <a:xfrm>
            <a:off x="961375" y="643467"/>
            <a:ext cx="10269249" cy="5571066"/>
          </a:xfrm>
          <a:prstGeom prst="rect">
            <a:avLst/>
          </a:prstGeom>
        </p:spPr>
      </p:pic>
      <p:sp>
        <p:nvSpPr>
          <p:cNvPr id="13" name="Rectangle 12">
            <a:extLst>
              <a:ext uri="{FF2B5EF4-FFF2-40B4-BE49-F238E27FC236}">
                <a16:creationId xmlns:a16="http://schemas.microsoft.com/office/drawing/2014/main" id="{C8E5BCBF-E5D0-444B-A584-4A5FF79F9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369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F0CF610-3879-4E80-8C2B-B10066F6ECB8}"/>
              </a:ext>
            </a:extLst>
          </p:cNvPr>
          <p:cNvSpPr txBox="1"/>
          <p:nvPr/>
        </p:nvSpPr>
        <p:spPr>
          <a:xfrm>
            <a:off x="790113" y="985422"/>
            <a:ext cx="8824404" cy="6924973"/>
          </a:xfrm>
          <a:prstGeom prst="rect">
            <a:avLst/>
          </a:prstGeom>
          <a:noFill/>
        </p:spPr>
        <p:txBody>
          <a:bodyPr wrap="square" rtlCol="0">
            <a:spAutoFit/>
          </a:bodyPr>
          <a:lstStyle/>
          <a:p>
            <a:r>
              <a:rPr lang="es-ES" sz="5400" dirty="0">
                <a:solidFill>
                  <a:srgbClr val="66FF33"/>
                </a:solidFill>
              </a:rPr>
              <a:t>IV. B) CRIPTOMONEDAS: Desde una perspectiva europea</a:t>
            </a:r>
            <a:r>
              <a:rPr lang="es-ES" sz="5400" b="1" dirty="0">
                <a:solidFill>
                  <a:srgbClr val="66FF33"/>
                </a:solidFill>
              </a:rPr>
              <a:t>.</a:t>
            </a:r>
          </a:p>
          <a:p>
            <a:endParaRPr lang="es-ES" sz="5400" b="1" dirty="0">
              <a:solidFill>
                <a:srgbClr val="66FF33"/>
              </a:solidFill>
            </a:endParaRPr>
          </a:p>
          <a:p>
            <a:pPr algn="ctr"/>
            <a:r>
              <a:rPr lang="es-ES" sz="6600" b="1" dirty="0" err="1">
                <a:solidFill>
                  <a:srgbClr val="66FF33"/>
                </a:solidFill>
              </a:rPr>
              <a:t>MiCA</a:t>
            </a:r>
            <a:r>
              <a:rPr lang="es-ES" sz="6600" b="1" dirty="0">
                <a:solidFill>
                  <a:srgbClr val="66FF33"/>
                </a:solidFill>
              </a:rPr>
              <a:t> &amp; DORA</a:t>
            </a:r>
          </a:p>
          <a:p>
            <a:endParaRPr lang="es-ES" sz="5400" b="1" dirty="0">
              <a:solidFill>
                <a:schemeClr val="accent2"/>
              </a:solidFill>
            </a:endParaRPr>
          </a:p>
          <a:p>
            <a:endParaRPr lang="es-ES" sz="5400" b="1" dirty="0">
              <a:solidFill>
                <a:schemeClr val="accent2"/>
              </a:solidFill>
            </a:endParaRPr>
          </a:p>
          <a:p>
            <a:endParaRPr lang="es-ES" sz="5400" dirty="0">
              <a:solidFill>
                <a:schemeClr val="accent2"/>
              </a:solidFill>
            </a:endParaRPr>
          </a:p>
        </p:txBody>
      </p:sp>
    </p:spTree>
    <p:extLst>
      <p:ext uri="{BB962C8B-B14F-4D97-AF65-F5344CB8AC3E}">
        <p14:creationId xmlns:p14="http://schemas.microsoft.com/office/powerpoint/2010/main" val="2472583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texto 2">
            <a:extLst>
              <a:ext uri="{FF2B5EF4-FFF2-40B4-BE49-F238E27FC236}">
                <a16:creationId xmlns:a16="http://schemas.microsoft.com/office/drawing/2014/main" id="{C3AB16D7-702C-4882-8096-BEFCB9A5FCD2}"/>
              </a:ext>
            </a:extLst>
          </p:cNvPr>
          <p:cNvSpPr>
            <a:spLocks noGrp="1"/>
          </p:cNvSpPr>
          <p:nvPr>
            <p:ph type="body" idx="1"/>
          </p:nvPr>
        </p:nvSpPr>
        <p:spPr>
          <a:xfrm>
            <a:off x="523784" y="4500979"/>
            <a:ext cx="10821878" cy="2254927"/>
          </a:xfrm>
        </p:spPr>
        <p:txBody>
          <a:bodyPr vert="horz" lIns="91440" tIns="45720" rIns="91440" bIns="45720" rtlCol="0" anchor="t">
            <a:noAutofit/>
          </a:bodyPr>
          <a:lstStyle/>
          <a:p>
            <a:pPr fontAlgn="base">
              <a:lnSpc>
                <a:spcPct val="100000"/>
              </a:lnSpc>
            </a:pPr>
            <a:r>
              <a:rPr lang="en-US" sz="1600" b="0" i="0" dirty="0">
                <a:solidFill>
                  <a:srgbClr val="D56A17"/>
                </a:solidFill>
                <a:latin typeface="+mj-lt"/>
              </a:rPr>
              <a:t>La </a:t>
            </a:r>
            <a:r>
              <a:rPr lang="en-US" sz="1600" b="0" i="0" dirty="0" err="1">
                <a:solidFill>
                  <a:srgbClr val="D56A17"/>
                </a:solidFill>
                <a:latin typeface="+mj-lt"/>
              </a:rPr>
              <a:t>fiebre</a:t>
            </a:r>
            <a:r>
              <a:rPr lang="en-US" sz="1600" b="0" i="0" dirty="0">
                <a:solidFill>
                  <a:srgbClr val="D56A17"/>
                </a:solidFill>
                <a:latin typeface="+mj-lt"/>
              </a:rPr>
              <a:t> de los NFT (tokens no fungibles o </a:t>
            </a:r>
            <a:r>
              <a:rPr lang="en-US" sz="1600" b="0" i="0" dirty="0" err="1">
                <a:solidFill>
                  <a:srgbClr val="D56A17"/>
                </a:solidFill>
                <a:latin typeface="+mj-lt"/>
              </a:rPr>
              <a:t>coleccionables</a:t>
            </a:r>
            <a:r>
              <a:rPr lang="en-US" sz="1600" b="0" i="0" dirty="0">
                <a:solidFill>
                  <a:srgbClr val="D56A17"/>
                </a:solidFill>
                <a:latin typeface="+mj-lt"/>
              </a:rPr>
              <a:t>) </a:t>
            </a:r>
            <a:r>
              <a:rPr lang="en-US" sz="1600" b="0" i="0" dirty="0" err="1">
                <a:solidFill>
                  <a:srgbClr val="D56A17"/>
                </a:solidFill>
                <a:latin typeface="+mj-lt"/>
              </a:rPr>
              <a:t>alcanza</a:t>
            </a:r>
            <a:r>
              <a:rPr lang="en-US" sz="1600" b="0" i="0" dirty="0">
                <a:solidFill>
                  <a:srgbClr val="D56A17"/>
                </a:solidFill>
                <a:latin typeface="+mj-lt"/>
              </a:rPr>
              <a:t> un nuevo </a:t>
            </a:r>
            <a:r>
              <a:rPr lang="en-US" sz="1600" b="0" i="0" dirty="0" err="1">
                <a:solidFill>
                  <a:srgbClr val="D56A17"/>
                </a:solidFill>
                <a:latin typeface="+mj-lt"/>
              </a:rPr>
              <a:t>nivel</a:t>
            </a:r>
            <a:r>
              <a:rPr lang="en-US" sz="1600" b="0" i="0" dirty="0">
                <a:solidFill>
                  <a:srgbClr val="D56A17"/>
                </a:solidFill>
                <a:latin typeface="+mj-lt"/>
              </a:rPr>
              <a:t>, con la </a:t>
            </a:r>
            <a:r>
              <a:rPr lang="en-US" sz="1600" b="0" i="0" dirty="0" err="1">
                <a:solidFill>
                  <a:srgbClr val="D56A17"/>
                </a:solidFill>
                <a:latin typeface="+mj-lt"/>
              </a:rPr>
              <a:t>llegada</a:t>
            </a:r>
            <a:r>
              <a:rPr lang="en-US" sz="1600" b="0" i="0" dirty="0">
                <a:solidFill>
                  <a:srgbClr val="D56A17"/>
                </a:solidFill>
                <a:latin typeface="+mj-lt"/>
              </a:rPr>
              <a:t> de una </a:t>
            </a:r>
            <a:r>
              <a:rPr lang="en-US" sz="1600" b="0" i="0" dirty="0" err="1">
                <a:solidFill>
                  <a:srgbClr val="D56A17"/>
                </a:solidFill>
                <a:latin typeface="+mj-lt"/>
              </a:rPr>
              <a:t>obra</a:t>
            </a:r>
            <a:r>
              <a:rPr lang="en-US" sz="1600" b="0" i="0" dirty="0">
                <a:solidFill>
                  <a:srgbClr val="D56A17"/>
                </a:solidFill>
                <a:latin typeface="+mj-lt"/>
              </a:rPr>
              <a:t> de Banksy a la blockchain de Ethereum. </a:t>
            </a:r>
            <a:r>
              <a:rPr lang="en-US" sz="1600" b="0" i="0" dirty="0" err="1">
                <a:solidFill>
                  <a:srgbClr val="D56A17"/>
                </a:solidFill>
                <a:latin typeface="+mj-lt"/>
              </a:rPr>
              <a:t>Actualmente</a:t>
            </a:r>
            <a:r>
              <a:rPr lang="en-US" sz="1600" b="0" i="0" dirty="0">
                <a:solidFill>
                  <a:srgbClr val="D56A17"/>
                </a:solidFill>
                <a:latin typeface="+mj-lt"/>
              </a:rPr>
              <a:t>, el token </a:t>
            </a:r>
            <a:r>
              <a:rPr lang="en-US" sz="1600" b="0" i="0" dirty="0" err="1">
                <a:solidFill>
                  <a:srgbClr val="D56A17"/>
                </a:solidFill>
                <a:latin typeface="+mj-lt"/>
              </a:rPr>
              <a:t>coleccionable</a:t>
            </a:r>
            <a:r>
              <a:rPr lang="en-US" sz="1600" b="0" i="0" dirty="0">
                <a:solidFill>
                  <a:srgbClr val="D56A17"/>
                </a:solidFill>
                <a:latin typeface="+mj-lt"/>
              </a:rPr>
              <a:t> que </a:t>
            </a:r>
            <a:r>
              <a:rPr lang="en-US" sz="1600" b="0" i="0" dirty="0" err="1">
                <a:solidFill>
                  <a:srgbClr val="D56A17"/>
                </a:solidFill>
                <a:latin typeface="+mj-lt"/>
              </a:rPr>
              <a:t>representa</a:t>
            </a:r>
            <a:r>
              <a:rPr lang="en-US" sz="1600" b="0" i="0" dirty="0">
                <a:solidFill>
                  <a:srgbClr val="D56A17"/>
                </a:solidFill>
                <a:latin typeface="+mj-lt"/>
              </a:rPr>
              <a:t> una </a:t>
            </a:r>
            <a:r>
              <a:rPr lang="en-US" sz="1600" b="0" i="0" dirty="0" err="1">
                <a:solidFill>
                  <a:srgbClr val="D56A17"/>
                </a:solidFill>
                <a:latin typeface="+mj-lt"/>
              </a:rPr>
              <a:t>obra</a:t>
            </a:r>
            <a:r>
              <a:rPr lang="en-US" sz="1600" b="0" i="0" dirty="0">
                <a:solidFill>
                  <a:srgbClr val="D56A17"/>
                </a:solidFill>
                <a:latin typeface="+mj-lt"/>
              </a:rPr>
              <a:t> del </a:t>
            </a:r>
            <a:r>
              <a:rPr lang="en-US" sz="1600" b="0" i="0" dirty="0" err="1">
                <a:solidFill>
                  <a:srgbClr val="D56A17"/>
                </a:solidFill>
                <a:latin typeface="+mj-lt"/>
              </a:rPr>
              <a:t>artista</a:t>
            </a:r>
            <a:r>
              <a:rPr lang="en-US" sz="1600" b="0" i="0" dirty="0">
                <a:solidFill>
                  <a:srgbClr val="D56A17"/>
                </a:solidFill>
                <a:latin typeface="+mj-lt"/>
              </a:rPr>
              <a:t> se </a:t>
            </a:r>
            <a:r>
              <a:rPr lang="en-US" sz="1600" b="0" i="0" dirty="0" err="1">
                <a:solidFill>
                  <a:srgbClr val="D56A17"/>
                </a:solidFill>
                <a:latin typeface="+mj-lt"/>
              </a:rPr>
              <a:t>está</a:t>
            </a:r>
            <a:r>
              <a:rPr lang="en-US" sz="1600" b="0" i="0" dirty="0">
                <a:solidFill>
                  <a:srgbClr val="D56A17"/>
                </a:solidFill>
                <a:latin typeface="+mj-lt"/>
              </a:rPr>
              <a:t> </a:t>
            </a:r>
            <a:r>
              <a:rPr lang="en-US" sz="1600" b="0" i="0" dirty="0" err="1">
                <a:solidFill>
                  <a:srgbClr val="D56A17"/>
                </a:solidFill>
                <a:latin typeface="+mj-lt"/>
              </a:rPr>
              <a:t>subastando</a:t>
            </a:r>
            <a:r>
              <a:rPr lang="en-US" sz="1600" b="0" i="0" dirty="0">
                <a:solidFill>
                  <a:srgbClr val="D56A17"/>
                </a:solidFill>
                <a:latin typeface="+mj-lt"/>
              </a:rPr>
              <a:t> </a:t>
            </a:r>
            <a:r>
              <a:rPr lang="en-US" sz="1600" b="0" i="0" dirty="0" err="1">
                <a:solidFill>
                  <a:srgbClr val="D56A17"/>
                </a:solidFill>
                <a:latin typeface="+mj-lt"/>
              </a:rPr>
              <a:t>en</a:t>
            </a:r>
            <a:r>
              <a:rPr lang="en-US" sz="1600" b="0" i="0" dirty="0">
                <a:solidFill>
                  <a:srgbClr val="D56A17"/>
                </a:solidFill>
                <a:latin typeface="+mj-lt"/>
              </a:rPr>
              <a:t> una </a:t>
            </a:r>
            <a:r>
              <a:rPr lang="en-US" sz="1600" b="0" i="0" dirty="0" err="1">
                <a:solidFill>
                  <a:srgbClr val="D56A17"/>
                </a:solidFill>
                <a:latin typeface="+mj-lt"/>
              </a:rPr>
              <a:t>plataforma</a:t>
            </a:r>
            <a:r>
              <a:rPr lang="en-US" sz="1600" b="0" i="0" dirty="0">
                <a:solidFill>
                  <a:srgbClr val="D56A17"/>
                </a:solidFill>
                <a:latin typeface="+mj-lt"/>
              </a:rPr>
              <a:t> de NFT, </a:t>
            </a:r>
            <a:r>
              <a:rPr lang="en-US" sz="1600" b="0" i="0" dirty="0" err="1">
                <a:solidFill>
                  <a:srgbClr val="D56A17"/>
                </a:solidFill>
                <a:latin typeface="+mj-lt"/>
              </a:rPr>
              <a:t>OpenSea</a:t>
            </a:r>
            <a:r>
              <a:rPr lang="en-US" sz="1600" b="0" i="0" dirty="0">
                <a:solidFill>
                  <a:srgbClr val="D56A17"/>
                </a:solidFill>
                <a:latin typeface="+mj-lt"/>
              </a:rPr>
              <a:t>.</a:t>
            </a:r>
          </a:p>
          <a:p>
            <a:pPr fontAlgn="base">
              <a:lnSpc>
                <a:spcPct val="100000"/>
              </a:lnSpc>
            </a:pPr>
            <a:r>
              <a:rPr lang="en-US" sz="1600" b="1" i="0" dirty="0">
                <a:solidFill>
                  <a:srgbClr val="D56A17"/>
                </a:solidFill>
                <a:latin typeface="+mj-lt"/>
              </a:rPr>
              <a:t>La </a:t>
            </a:r>
            <a:r>
              <a:rPr lang="en-US" sz="1600" b="1" i="0" dirty="0" err="1">
                <a:solidFill>
                  <a:srgbClr val="D56A17"/>
                </a:solidFill>
                <a:latin typeface="+mj-lt"/>
              </a:rPr>
              <a:t>impresión</a:t>
            </a:r>
            <a:r>
              <a:rPr lang="en-US" sz="1600" b="1" i="0" dirty="0">
                <a:solidFill>
                  <a:srgbClr val="D56A17"/>
                </a:solidFill>
                <a:latin typeface="+mj-lt"/>
              </a:rPr>
              <a:t> 325 (de 500) de la </a:t>
            </a:r>
            <a:r>
              <a:rPr lang="en-US" sz="1600" b="1" i="0" dirty="0" err="1">
                <a:solidFill>
                  <a:srgbClr val="D56A17"/>
                </a:solidFill>
                <a:latin typeface="+mj-lt"/>
              </a:rPr>
              <a:t>obra</a:t>
            </a:r>
            <a:r>
              <a:rPr lang="en-US" sz="1600" b="1" i="0" dirty="0">
                <a:solidFill>
                  <a:srgbClr val="D56A17"/>
                </a:solidFill>
                <a:latin typeface="+mj-lt"/>
              </a:rPr>
              <a:t> “Idiotas” del popular </a:t>
            </a:r>
            <a:r>
              <a:rPr lang="en-US" sz="1600" b="1" i="0" dirty="0" err="1">
                <a:solidFill>
                  <a:srgbClr val="D56A17"/>
                </a:solidFill>
                <a:latin typeface="+mj-lt"/>
              </a:rPr>
              <a:t>artista</a:t>
            </a:r>
            <a:r>
              <a:rPr lang="en-US" sz="1600" b="1" i="0" dirty="0">
                <a:solidFill>
                  <a:srgbClr val="D56A17"/>
                </a:solidFill>
                <a:latin typeface="+mj-lt"/>
              </a:rPr>
              <a:t> </a:t>
            </a:r>
            <a:r>
              <a:rPr lang="en-US" sz="1600" b="1" i="0" dirty="0" err="1">
                <a:solidFill>
                  <a:srgbClr val="D56A17"/>
                </a:solidFill>
                <a:latin typeface="+mj-lt"/>
              </a:rPr>
              <a:t>callejero</a:t>
            </a:r>
            <a:r>
              <a:rPr lang="en-US" sz="1600" b="1" i="0" dirty="0">
                <a:solidFill>
                  <a:srgbClr val="D56A17"/>
                </a:solidFill>
                <a:latin typeface="+mj-lt"/>
              </a:rPr>
              <a:t> se </a:t>
            </a:r>
            <a:r>
              <a:rPr lang="en-US" sz="1600" b="1" i="0" dirty="0" err="1">
                <a:solidFill>
                  <a:srgbClr val="D56A17"/>
                </a:solidFill>
                <a:latin typeface="+mj-lt"/>
              </a:rPr>
              <a:t>suma</a:t>
            </a:r>
            <a:r>
              <a:rPr lang="en-US" sz="1600" b="1" i="0" dirty="0">
                <a:solidFill>
                  <a:srgbClr val="D56A17"/>
                </a:solidFill>
                <a:latin typeface="+mj-lt"/>
              </a:rPr>
              <a:t> a la </a:t>
            </a:r>
            <a:r>
              <a:rPr lang="en-US" sz="1600" b="1" i="0" dirty="0" err="1">
                <a:solidFill>
                  <a:srgbClr val="D56A17"/>
                </a:solidFill>
                <a:latin typeface="+mj-lt"/>
              </a:rPr>
              <a:t>tendencia</a:t>
            </a:r>
            <a:r>
              <a:rPr lang="en-US" sz="1600" b="1" i="0" dirty="0">
                <a:solidFill>
                  <a:srgbClr val="D56A17"/>
                </a:solidFill>
                <a:latin typeface="+mj-lt"/>
              </a:rPr>
              <a:t> actual </a:t>
            </a:r>
            <a:r>
              <a:rPr lang="en-US" sz="1600" b="1" i="0" dirty="0" err="1">
                <a:solidFill>
                  <a:srgbClr val="D56A17"/>
                </a:solidFill>
                <a:latin typeface="+mj-lt"/>
              </a:rPr>
              <a:t>en</a:t>
            </a:r>
            <a:r>
              <a:rPr lang="en-US" sz="1600" b="1" i="0" dirty="0">
                <a:solidFill>
                  <a:srgbClr val="D56A17"/>
                </a:solidFill>
                <a:latin typeface="+mj-lt"/>
              </a:rPr>
              <a:t> el </a:t>
            </a:r>
            <a:r>
              <a:rPr lang="en-US" sz="1600" b="1" i="0" dirty="0" err="1">
                <a:solidFill>
                  <a:srgbClr val="D56A17"/>
                </a:solidFill>
                <a:latin typeface="+mj-lt"/>
              </a:rPr>
              <a:t>mundo</a:t>
            </a:r>
            <a:r>
              <a:rPr lang="en-US" sz="1600" b="1" i="0" dirty="0">
                <a:solidFill>
                  <a:srgbClr val="D56A17"/>
                </a:solidFill>
                <a:latin typeface="+mj-lt"/>
              </a:rPr>
              <a:t> de las </a:t>
            </a:r>
            <a:r>
              <a:rPr lang="en-US" sz="1600" b="1" i="0" dirty="0" err="1">
                <a:solidFill>
                  <a:srgbClr val="D56A17"/>
                </a:solidFill>
                <a:latin typeface="+mj-lt"/>
              </a:rPr>
              <a:t>criptomonedas</a:t>
            </a:r>
            <a:r>
              <a:rPr lang="en-US" sz="1600" b="0" i="0" dirty="0">
                <a:solidFill>
                  <a:srgbClr val="D56A17"/>
                </a:solidFill>
                <a:latin typeface="+mj-lt"/>
              </a:rPr>
              <a:t>. Pero </a:t>
            </a:r>
            <a:r>
              <a:rPr lang="en-US" sz="1600" b="0" i="0" dirty="0" err="1">
                <a:solidFill>
                  <a:srgbClr val="D56A17"/>
                </a:solidFill>
                <a:latin typeface="+mj-lt"/>
              </a:rPr>
              <a:t>además</a:t>
            </a:r>
            <a:r>
              <a:rPr lang="en-US" sz="1600" b="0" i="0" dirty="0">
                <a:solidFill>
                  <a:srgbClr val="D56A17"/>
                </a:solidFill>
                <a:latin typeface="+mj-lt"/>
              </a:rPr>
              <a:t>, lo </a:t>
            </a:r>
            <a:r>
              <a:rPr lang="en-US" sz="1600" b="0" i="0" dirty="0" err="1">
                <a:solidFill>
                  <a:srgbClr val="D56A17"/>
                </a:solidFill>
                <a:latin typeface="+mj-lt"/>
              </a:rPr>
              <a:t>hace</a:t>
            </a:r>
            <a:r>
              <a:rPr lang="en-US" sz="1600" b="0" i="0" dirty="0">
                <a:solidFill>
                  <a:srgbClr val="D56A17"/>
                </a:solidFill>
                <a:latin typeface="+mj-lt"/>
              </a:rPr>
              <a:t> de una </a:t>
            </a:r>
            <a:r>
              <a:rPr lang="en-US" sz="1600" b="0" i="0" dirty="0" err="1">
                <a:solidFill>
                  <a:srgbClr val="D56A17"/>
                </a:solidFill>
                <a:latin typeface="+mj-lt"/>
              </a:rPr>
              <a:t>manera</a:t>
            </a:r>
            <a:r>
              <a:rPr lang="en-US" sz="1600" b="0" i="0" dirty="0">
                <a:solidFill>
                  <a:srgbClr val="D56A17"/>
                </a:solidFill>
                <a:latin typeface="+mj-lt"/>
              </a:rPr>
              <a:t> </a:t>
            </a:r>
            <a:r>
              <a:rPr lang="en-US" sz="1600" b="0" i="0" dirty="0" err="1">
                <a:solidFill>
                  <a:srgbClr val="D56A17"/>
                </a:solidFill>
                <a:latin typeface="+mj-lt"/>
              </a:rPr>
              <a:t>muy</a:t>
            </a:r>
            <a:r>
              <a:rPr lang="en-US" sz="1600" b="0" i="0" dirty="0">
                <a:solidFill>
                  <a:srgbClr val="D56A17"/>
                </a:solidFill>
                <a:latin typeface="+mj-lt"/>
              </a:rPr>
              <a:t> </a:t>
            </a:r>
            <a:r>
              <a:rPr lang="en-US" sz="1600" b="0" i="0" dirty="0" err="1">
                <a:solidFill>
                  <a:srgbClr val="D56A17"/>
                </a:solidFill>
                <a:latin typeface="+mj-lt"/>
              </a:rPr>
              <a:t>llamativa</a:t>
            </a:r>
            <a:r>
              <a:rPr lang="en-US" sz="1600" b="0" i="0" dirty="0">
                <a:solidFill>
                  <a:srgbClr val="D56A17"/>
                </a:solidFill>
                <a:latin typeface="+mj-lt"/>
              </a:rPr>
              <a:t>, que </a:t>
            </a:r>
            <a:r>
              <a:rPr lang="en-US" sz="1600" b="0" i="0" dirty="0" err="1">
                <a:solidFill>
                  <a:srgbClr val="D56A17"/>
                </a:solidFill>
                <a:latin typeface="+mj-lt"/>
              </a:rPr>
              <a:t>pareciera</a:t>
            </a:r>
            <a:r>
              <a:rPr lang="en-US" sz="1600" b="0" i="0" dirty="0">
                <a:solidFill>
                  <a:srgbClr val="D56A17"/>
                </a:solidFill>
                <a:latin typeface="+mj-lt"/>
              </a:rPr>
              <a:t> </a:t>
            </a:r>
            <a:r>
              <a:rPr lang="en-US" sz="1600" b="0" i="0" dirty="0" err="1">
                <a:solidFill>
                  <a:srgbClr val="D56A17"/>
                </a:solidFill>
                <a:latin typeface="+mj-lt"/>
              </a:rPr>
              <a:t>sacada</a:t>
            </a:r>
            <a:r>
              <a:rPr lang="en-US" sz="1600" b="0" i="0" dirty="0">
                <a:solidFill>
                  <a:srgbClr val="D56A17"/>
                </a:solidFill>
                <a:latin typeface="+mj-lt"/>
              </a:rPr>
              <a:t> del </a:t>
            </a:r>
            <a:r>
              <a:rPr lang="en-US" sz="1600" b="0" i="0" dirty="0" err="1">
                <a:solidFill>
                  <a:srgbClr val="D56A17"/>
                </a:solidFill>
                <a:latin typeface="+mj-lt"/>
              </a:rPr>
              <a:t>argumento</a:t>
            </a:r>
            <a:r>
              <a:rPr lang="en-US" sz="1600" b="0" i="0" dirty="0">
                <a:solidFill>
                  <a:srgbClr val="D56A17"/>
                </a:solidFill>
                <a:latin typeface="+mj-lt"/>
              </a:rPr>
              <a:t> de </a:t>
            </a:r>
            <a:r>
              <a:rPr lang="en-US" sz="1600" b="0" i="0" dirty="0" err="1">
                <a:solidFill>
                  <a:srgbClr val="D56A17"/>
                </a:solidFill>
                <a:latin typeface="+mj-lt"/>
              </a:rPr>
              <a:t>alguna</a:t>
            </a:r>
            <a:r>
              <a:rPr lang="en-US" sz="1600" b="0" i="0" dirty="0">
                <a:solidFill>
                  <a:srgbClr val="D56A17"/>
                </a:solidFill>
                <a:latin typeface="+mj-lt"/>
              </a:rPr>
              <a:t> </a:t>
            </a:r>
            <a:r>
              <a:rPr lang="en-US" sz="1600" b="0" i="0" dirty="0" err="1">
                <a:solidFill>
                  <a:srgbClr val="D56A17"/>
                </a:solidFill>
                <a:latin typeface="+mj-lt"/>
              </a:rPr>
              <a:t>película</a:t>
            </a:r>
            <a:r>
              <a:rPr lang="en-US" sz="1600" b="0" i="0" dirty="0">
                <a:solidFill>
                  <a:srgbClr val="D56A17"/>
                </a:solidFill>
                <a:latin typeface="+mj-lt"/>
              </a:rPr>
              <a:t> que </a:t>
            </a:r>
            <a:r>
              <a:rPr lang="en-US" sz="1600" b="0" i="0" dirty="0" err="1">
                <a:solidFill>
                  <a:srgbClr val="D56A17"/>
                </a:solidFill>
                <a:latin typeface="+mj-lt"/>
              </a:rPr>
              <a:t>representara</a:t>
            </a:r>
            <a:r>
              <a:rPr lang="en-US" sz="1600" b="0" i="0" dirty="0">
                <a:solidFill>
                  <a:srgbClr val="D56A17"/>
                </a:solidFill>
                <a:latin typeface="+mj-lt"/>
              </a:rPr>
              <a:t> un </a:t>
            </a:r>
            <a:r>
              <a:rPr lang="en-US" sz="1600" b="0" i="0" dirty="0" err="1">
                <a:solidFill>
                  <a:srgbClr val="D56A17"/>
                </a:solidFill>
                <a:latin typeface="+mj-lt"/>
              </a:rPr>
              <a:t>distante</a:t>
            </a:r>
            <a:r>
              <a:rPr lang="en-US" sz="1600" b="0" i="0" dirty="0">
                <a:solidFill>
                  <a:srgbClr val="D56A17"/>
                </a:solidFill>
                <a:latin typeface="+mj-lt"/>
              </a:rPr>
              <a:t> </a:t>
            </a:r>
            <a:r>
              <a:rPr lang="en-US" sz="1600" b="0" i="0" dirty="0" err="1">
                <a:solidFill>
                  <a:srgbClr val="D56A17"/>
                </a:solidFill>
                <a:latin typeface="+mj-lt"/>
              </a:rPr>
              <a:t>pero</a:t>
            </a:r>
            <a:r>
              <a:rPr lang="en-US" sz="1600" b="0" i="0" dirty="0">
                <a:solidFill>
                  <a:srgbClr val="D56A17"/>
                </a:solidFill>
                <a:latin typeface="+mj-lt"/>
              </a:rPr>
              <a:t> </a:t>
            </a:r>
            <a:r>
              <a:rPr lang="en-US" sz="1600" b="0" i="0" dirty="0" err="1">
                <a:solidFill>
                  <a:srgbClr val="D56A17"/>
                </a:solidFill>
                <a:latin typeface="+mj-lt"/>
              </a:rPr>
              <a:t>posible</a:t>
            </a:r>
            <a:r>
              <a:rPr lang="en-US" sz="1600" b="0" i="0" dirty="0">
                <a:solidFill>
                  <a:srgbClr val="D56A17"/>
                </a:solidFill>
                <a:latin typeface="+mj-lt"/>
              </a:rPr>
              <a:t> future </a:t>
            </a:r>
            <a:r>
              <a:rPr lang="en-US" sz="1600" b="0" i="0" dirty="0" err="1">
                <a:solidFill>
                  <a:srgbClr val="D56A17"/>
                </a:solidFill>
                <a:latin typeface="+mj-lt"/>
              </a:rPr>
              <a:t>distópico</a:t>
            </a:r>
            <a:r>
              <a:rPr lang="en-US" sz="1600" b="0" i="0" dirty="0">
                <a:solidFill>
                  <a:srgbClr val="D56A17"/>
                </a:solidFill>
                <a:latin typeface="+mj-lt"/>
              </a:rPr>
              <a:t>.</a:t>
            </a:r>
            <a:endParaRPr lang="en-US" sz="1600" dirty="0">
              <a:solidFill>
                <a:srgbClr val="D56A17"/>
              </a:solidFill>
            </a:endParaRPr>
          </a:p>
        </p:txBody>
      </p:sp>
      <p:pic>
        <p:nvPicPr>
          <p:cNvPr id="12" name="Picture 11">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5" name="Imagen 4" descr="Interfaz de usuario gráfica, Sitio web&#10;&#10;Descripción generada automáticamente">
            <a:extLst>
              <a:ext uri="{FF2B5EF4-FFF2-40B4-BE49-F238E27FC236}">
                <a16:creationId xmlns:a16="http://schemas.microsoft.com/office/drawing/2014/main" id="{CEA89294-145C-47B2-B74D-455802BF38D2}"/>
              </a:ext>
            </a:extLst>
          </p:cNvPr>
          <p:cNvPicPr>
            <a:picLocks noChangeAspect="1"/>
          </p:cNvPicPr>
          <p:nvPr/>
        </p:nvPicPr>
        <p:blipFill rotWithShape="1">
          <a:blip r:embed="rId4"/>
          <a:srcRect t="27458" r="-1" b="8765"/>
          <a:stretch/>
        </p:blipFill>
        <p:spPr>
          <a:xfrm>
            <a:off x="-1" y="-1"/>
            <a:ext cx="12198915" cy="4220682"/>
          </a:xfrm>
          <a:prstGeom prst="rect">
            <a:avLst/>
          </a:prstGeom>
        </p:spPr>
      </p:pic>
    </p:spTree>
    <p:extLst>
      <p:ext uri="{BB962C8B-B14F-4D97-AF65-F5344CB8AC3E}">
        <p14:creationId xmlns:p14="http://schemas.microsoft.com/office/powerpoint/2010/main" val="33937381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2597E4-F697-4686-9B93-328EE25AD9D0}"/>
              </a:ext>
            </a:extLst>
          </p:cNvPr>
          <p:cNvSpPr txBox="1"/>
          <p:nvPr/>
        </p:nvSpPr>
        <p:spPr>
          <a:xfrm>
            <a:off x="399494" y="798990"/>
            <a:ext cx="11159232" cy="5047536"/>
          </a:xfrm>
          <a:prstGeom prst="rect">
            <a:avLst/>
          </a:prstGeom>
          <a:noFill/>
        </p:spPr>
        <p:txBody>
          <a:bodyPr wrap="square">
            <a:spAutoFit/>
          </a:bodyPr>
          <a:lstStyle/>
          <a:p>
            <a:pPr algn="just"/>
            <a:r>
              <a:rPr lang="es-ES" sz="1600" dirty="0">
                <a:effectLst/>
                <a:latin typeface="+mj-lt"/>
                <a:ea typeface="Calibri" panose="020F0502020204030204" pitchFamily="34" charset="0"/>
              </a:rPr>
              <a:t>en el marco de la agenda digital más amplia de la Comisión, la presidenta </a:t>
            </a:r>
            <a:r>
              <a:rPr lang="es-ES" sz="1600" dirty="0" err="1">
                <a:effectLst/>
                <a:latin typeface="+mj-lt"/>
                <a:ea typeface="Calibri" panose="020F0502020204030204" pitchFamily="34" charset="0"/>
              </a:rPr>
              <a:t>Ursula</a:t>
            </a:r>
            <a:r>
              <a:rPr lang="es-ES" sz="1600" dirty="0">
                <a:effectLst/>
                <a:latin typeface="+mj-lt"/>
                <a:ea typeface="Calibri" panose="020F0502020204030204" pitchFamily="34" charset="0"/>
              </a:rPr>
              <a:t> </a:t>
            </a:r>
            <a:r>
              <a:rPr lang="es-ES" sz="1600" dirty="0" err="1">
                <a:effectLst/>
                <a:latin typeface="+mj-lt"/>
                <a:ea typeface="Calibri" panose="020F0502020204030204" pitchFamily="34" charset="0"/>
              </a:rPr>
              <a:t>von</a:t>
            </a:r>
            <a:r>
              <a:rPr lang="es-ES" sz="1600" dirty="0">
                <a:effectLst/>
                <a:latin typeface="+mj-lt"/>
                <a:ea typeface="Calibri" panose="020F0502020204030204" pitchFamily="34" charset="0"/>
              </a:rPr>
              <a:t> </a:t>
            </a:r>
            <a:r>
              <a:rPr lang="es-ES" sz="1600" dirty="0" err="1">
                <a:effectLst/>
                <a:latin typeface="+mj-lt"/>
                <a:ea typeface="Calibri" panose="020F0502020204030204" pitchFamily="34" charset="0"/>
              </a:rPr>
              <a:t>der</a:t>
            </a:r>
            <a:r>
              <a:rPr lang="es-ES" sz="1600" dirty="0">
                <a:effectLst/>
                <a:latin typeface="+mj-lt"/>
                <a:ea typeface="Calibri" panose="020F0502020204030204" pitchFamily="34" charset="0"/>
              </a:rPr>
              <a:t> </a:t>
            </a:r>
            <a:r>
              <a:rPr lang="es-ES" sz="1600" dirty="0" err="1">
                <a:effectLst/>
                <a:latin typeface="+mj-lt"/>
                <a:ea typeface="Calibri" panose="020F0502020204030204" pitchFamily="34" charset="0"/>
              </a:rPr>
              <a:t>Leyen</a:t>
            </a:r>
            <a:r>
              <a:rPr lang="es-ES" sz="1600" dirty="0">
                <a:effectLst/>
                <a:latin typeface="+mj-lt"/>
                <a:ea typeface="Calibri" panose="020F0502020204030204" pitchFamily="34" charset="0"/>
              </a:rPr>
              <a:t> ha hecho hincapié en la necesidad de desarrollar «un planteamiento común con los Estados miembros respecto de las criptomonedas para asegurarnos de comprender cómo sacar el máximo partido de las oportunidades que presentan y afrontar los nuevos riesgos que plantean»9. La Comisión y el Consejo, no sin reconocer los posibles riesgos, también declararon conjuntamente, en diciembre de 2019, que están comprometidos a «establecer un marco que aproveche las oportunidades potenciales que pueden ofrecer los </a:t>
            </a:r>
            <a:r>
              <a:rPr lang="es-ES" sz="1600" dirty="0" err="1">
                <a:effectLst/>
                <a:latin typeface="+mj-lt"/>
                <a:ea typeface="Calibri" panose="020F0502020204030204" pitchFamily="34" charset="0"/>
              </a:rPr>
              <a:t>criptoactivos</a:t>
            </a:r>
            <a:r>
              <a:rPr lang="es-ES" sz="1600" dirty="0">
                <a:effectLst/>
                <a:latin typeface="+mj-lt"/>
                <a:ea typeface="Calibri" panose="020F0502020204030204" pitchFamily="34" charset="0"/>
              </a:rPr>
              <a:t>». Más recientemente, el Parlamento Europeo comenzó a trabajar en un informe sobre finanzas digitales en el que se presta especial atención a los </a:t>
            </a:r>
            <a:r>
              <a:rPr lang="es-ES" sz="1600" dirty="0" err="1">
                <a:effectLst/>
                <a:latin typeface="+mj-lt"/>
                <a:ea typeface="Calibri" panose="020F0502020204030204" pitchFamily="34" charset="0"/>
              </a:rPr>
              <a:t>criptoactivos</a:t>
            </a:r>
            <a:r>
              <a:rPr lang="es-ES" sz="1600" dirty="0">
                <a:effectLst/>
                <a:latin typeface="+mj-lt"/>
                <a:ea typeface="Calibri" panose="020F0502020204030204" pitchFamily="34" charset="0"/>
              </a:rPr>
              <a:t>.</a:t>
            </a:r>
          </a:p>
          <a:p>
            <a:pPr algn="just"/>
            <a:endParaRPr lang="es-ES" sz="1600" dirty="0">
              <a:latin typeface="+mj-lt"/>
            </a:endParaRPr>
          </a:p>
          <a:p>
            <a:pPr algn="just"/>
            <a:endParaRPr lang="es-ES" sz="1600" dirty="0">
              <a:latin typeface="+mj-lt"/>
            </a:endParaRPr>
          </a:p>
          <a:p>
            <a:pPr algn="just"/>
            <a:r>
              <a:rPr lang="es-ES" sz="1600" dirty="0">
                <a:effectLst/>
                <a:highlight>
                  <a:srgbClr val="174CD6"/>
                </a:highlight>
                <a:latin typeface="+mj-lt"/>
                <a:ea typeface="Calibri" panose="020F0502020204030204" pitchFamily="34" charset="0"/>
                <a:cs typeface="Times New Roman" panose="02020603050405020304" pitchFamily="18" charset="0"/>
              </a:rPr>
              <a:t>A fin de dar respuesta a todas estas cuestiones y crear un marco de la UE que haga posibles los mercados de </a:t>
            </a:r>
            <a:r>
              <a:rPr lang="es-ES" sz="1600" dirty="0" err="1">
                <a:effectLst/>
                <a:highlight>
                  <a:srgbClr val="174CD6"/>
                </a:highlight>
                <a:latin typeface="+mj-lt"/>
                <a:ea typeface="Calibri" panose="020F0502020204030204" pitchFamily="34" charset="0"/>
                <a:cs typeface="Times New Roman" panose="02020603050405020304" pitchFamily="18" charset="0"/>
              </a:rPr>
              <a:t>criptoactivos</a:t>
            </a:r>
            <a:r>
              <a:rPr lang="es-ES" sz="1600" dirty="0">
                <a:effectLst/>
                <a:highlight>
                  <a:srgbClr val="174CD6"/>
                </a:highlight>
                <a:latin typeface="+mj-lt"/>
                <a:ea typeface="Calibri" panose="020F0502020204030204" pitchFamily="34" charset="0"/>
                <a:cs typeface="Times New Roman" panose="02020603050405020304" pitchFamily="18" charset="0"/>
              </a:rPr>
              <a:t>, pero también la </a:t>
            </a:r>
            <a:r>
              <a:rPr lang="es-ES" sz="1600" dirty="0" err="1">
                <a:effectLst/>
                <a:highlight>
                  <a:srgbClr val="174CD6"/>
                </a:highlight>
                <a:latin typeface="+mj-lt"/>
                <a:ea typeface="Calibri" panose="020F0502020204030204" pitchFamily="34" charset="0"/>
                <a:cs typeface="Times New Roman" panose="02020603050405020304" pitchFamily="18" charset="0"/>
              </a:rPr>
              <a:t>tokenización</a:t>
            </a:r>
            <a:r>
              <a:rPr lang="es-ES" sz="1600" dirty="0">
                <a:effectLst/>
                <a:highlight>
                  <a:srgbClr val="174CD6"/>
                </a:highlight>
                <a:latin typeface="+mj-lt"/>
                <a:ea typeface="Calibri" panose="020F0502020204030204" pitchFamily="34" charset="0"/>
                <a:cs typeface="Times New Roman" panose="02020603050405020304" pitchFamily="18" charset="0"/>
              </a:rPr>
              <a:t> de los activos financieros tradicionales y un uso más generalizado de la TRD en los servicios financieros, el presente Reglamento (</a:t>
            </a:r>
            <a:r>
              <a:rPr lang="es-ES" sz="1600" dirty="0" err="1">
                <a:effectLst/>
                <a:highlight>
                  <a:srgbClr val="174CD6"/>
                </a:highlight>
                <a:latin typeface="+mj-lt"/>
                <a:ea typeface="Calibri" panose="020F0502020204030204" pitchFamily="34" charset="0"/>
                <a:cs typeface="Times New Roman" panose="02020603050405020304" pitchFamily="18" charset="0"/>
              </a:rPr>
              <a:t>MiCA</a:t>
            </a:r>
            <a:r>
              <a:rPr lang="es-ES" sz="1600" dirty="0">
                <a:effectLst/>
                <a:highlight>
                  <a:srgbClr val="174CD6"/>
                </a:highlight>
                <a:latin typeface="+mj-lt"/>
                <a:ea typeface="Calibri" panose="020F0502020204030204" pitchFamily="34" charset="0"/>
                <a:cs typeface="Times New Roman" panose="02020603050405020304" pitchFamily="18" charset="0"/>
              </a:rPr>
              <a:t>) irá acompañado de otras propuestas legislativas (</a:t>
            </a:r>
            <a:r>
              <a:rPr lang="es-ES" sz="1600" dirty="0" err="1">
                <a:effectLst/>
                <a:highlight>
                  <a:srgbClr val="174CD6"/>
                </a:highlight>
                <a:latin typeface="+mj-lt"/>
                <a:ea typeface="Calibri" panose="020F0502020204030204" pitchFamily="34" charset="0"/>
                <a:cs typeface="Times New Roman" panose="02020603050405020304" pitchFamily="18" charset="0"/>
              </a:rPr>
              <a:t>Finance</a:t>
            </a:r>
            <a:r>
              <a:rPr lang="es-ES" sz="1600" dirty="0">
                <a:effectLst/>
                <a:highlight>
                  <a:srgbClr val="174CD6"/>
                </a:highlight>
                <a:latin typeface="+mj-lt"/>
                <a:ea typeface="Calibri" panose="020F0502020204030204" pitchFamily="34" charset="0"/>
                <a:cs typeface="Times New Roman" panose="02020603050405020304" pitchFamily="18" charset="0"/>
              </a:rPr>
              <a:t> </a:t>
            </a:r>
            <a:r>
              <a:rPr lang="es-ES" sz="1600" dirty="0" err="1">
                <a:effectLst/>
                <a:highlight>
                  <a:srgbClr val="174CD6"/>
                </a:highlight>
                <a:latin typeface="+mj-lt"/>
                <a:ea typeface="Calibri" panose="020F0502020204030204" pitchFamily="34" charset="0"/>
                <a:cs typeface="Times New Roman" panose="02020603050405020304" pitchFamily="18" charset="0"/>
              </a:rPr>
              <a:t>Pakage</a:t>
            </a:r>
            <a:r>
              <a:rPr lang="es-ES" sz="1600" dirty="0">
                <a:effectLst/>
                <a:highlight>
                  <a:srgbClr val="174CD6"/>
                </a:highlight>
                <a:latin typeface="+mj-lt"/>
                <a:ea typeface="Calibri" panose="020F0502020204030204" pitchFamily="34" charset="0"/>
                <a:cs typeface="Times New Roman" panose="02020603050405020304" pitchFamily="18" charset="0"/>
              </a:rPr>
              <a:t>) </a:t>
            </a:r>
            <a:r>
              <a:rPr lang="es-ES" sz="1600" dirty="0">
                <a:effectLst/>
                <a:latin typeface="+mj-lt"/>
                <a:ea typeface="Calibri" panose="020F0502020204030204" pitchFamily="34" charset="0"/>
                <a:cs typeface="Times New Roman" panose="02020603050405020304" pitchFamily="18" charset="0"/>
              </a:rPr>
              <a:t>. Así, la Comisión propone, además, aclarar que la definición en vigor de «instrumentos financieros» —que determina el ámbito de aplicación de la Directiva relativa a los mercados de instrumentos financieros (</a:t>
            </a:r>
            <a:r>
              <a:rPr lang="es-ES" sz="1600" dirty="0" err="1">
                <a:effectLst/>
                <a:latin typeface="+mj-lt"/>
                <a:ea typeface="Calibri" panose="020F0502020204030204" pitchFamily="34" charset="0"/>
                <a:cs typeface="Times New Roman" panose="02020603050405020304" pitchFamily="18" charset="0"/>
              </a:rPr>
              <a:t>MiFID</a:t>
            </a:r>
            <a:r>
              <a:rPr lang="es-ES" sz="1600" dirty="0">
                <a:effectLst/>
                <a:latin typeface="+mj-lt"/>
                <a:ea typeface="Calibri" panose="020F0502020204030204" pitchFamily="34" charset="0"/>
                <a:cs typeface="Times New Roman" panose="02020603050405020304" pitchFamily="18" charset="0"/>
              </a:rPr>
              <a:t> II)— comprende los instrumentos financieros basados en la TRD y establecer un régimen piloto sobre infraestructuras del mercado basadas en la TRD para dichos instrumentos. El régimen piloto permitirá experimentar en un entorno seguro y aportará información empírica de cara a posibles modificaciones futuras. </a:t>
            </a:r>
          </a:p>
          <a:p>
            <a:endParaRPr lang="es-ES" sz="1600" dirty="0"/>
          </a:p>
        </p:txBody>
      </p:sp>
    </p:spTree>
    <p:extLst>
      <p:ext uri="{BB962C8B-B14F-4D97-AF65-F5344CB8AC3E}">
        <p14:creationId xmlns:p14="http://schemas.microsoft.com/office/powerpoint/2010/main" val="13851714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C7C339-7CA6-4E23-B62D-5AD9882BBB9E}"/>
              </a:ext>
            </a:extLst>
          </p:cNvPr>
          <p:cNvSpPr>
            <a:spLocks noGrp="1"/>
          </p:cNvSpPr>
          <p:nvPr>
            <p:ph type="title"/>
          </p:nvPr>
        </p:nvSpPr>
        <p:spPr>
          <a:xfrm>
            <a:off x="807263" y="68062"/>
            <a:ext cx="10353762" cy="1257300"/>
          </a:xfrm>
        </p:spPr>
        <p:txBody>
          <a:bodyPr/>
          <a:lstStyle/>
          <a:p>
            <a:r>
              <a:rPr lang="es-ES" dirty="0" err="1">
                <a:solidFill>
                  <a:srgbClr val="66FF33"/>
                </a:solidFill>
              </a:rPr>
              <a:t>MiCA</a:t>
            </a:r>
            <a:r>
              <a:rPr lang="es-ES" dirty="0">
                <a:solidFill>
                  <a:srgbClr val="66FF33"/>
                </a:solidFill>
              </a:rPr>
              <a:t> &amp; DORA</a:t>
            </a:r>
          </a:p>
        </p:txBody>
      </p:sp>
      <p:sp>
        <p:nvSpPr>
          <p:cNvPr id="3" name="Marcador de contenido 2">
            <a:extLst>
              <a:ext uri="{FF2B5EF4-FFF2-40B4-BE49-F238E27FC236}">
                <a16:creationId xmlns:a16="http://schemas.microsoft.com/office/drawing/2014/main" id="{3F35C485-DEB1-4C29-833F-4CDAC3A94F7E}"/>
              </a:ext>
            </a:extLst>
          </p:cNvPr>
          <p:cNvSpPr>
            <a:spLocks noGrp="1"/>
          </p:cNvSpPr>
          <p:nvPr>
            <p:ph idx="1"/>
          </p:nvPr>
        </p:nvSpPr>
        <p:spPr>
          <a:xfrm>
            <a:off x="913795" y="1020932"/>
            <a:ext cx="10353762" cy="5317724"/>
          </a:xfrm>
        </p:spPr>
        <p:txBody>
          <a:bodyPr>
            <a:normAutofit/>
          </a:bodyPr>
          <a:lstStyle/>
          <a:p>
            <a:pPr marL="228600" algn="just">
              <a:lnSpc>
                <a:spcPct val="150000"/>
              </a:lnSpc>
              <a:spcAft>
                <a:spcPts val="800"/>
              </a:spcAft>
            </a:pP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La Comisión Europea publicó el 24 de septiembre de 2020 la propuesta de nuevo marco regulatorio de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criptoactivos</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conocido como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MiCA</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para garantizar que “los consumidores” de la UE tengan acceso a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criptoactivos</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innovadores pero seguros sin comprometer la estabilidad del mercado. Podría decirse que la protección de los usuarios de criptografía es su principal preocupación, que debe equilibrarse con la necesidad de productos de inversión más innovadores, así como con los riesgos regulatorios y financieros que conlleva un uso más amplio de activos potencialmente peligrosos como las monedas estables. </a:t>
            </a:r>
          </a:p>
          <a:p>
            <a:pPr marL="228600" algn="just">
              <a:lnSpc>
                <a:spcPct val="150000"/>
              </a:lnSpc>
              <a:spcAft>
                <a:spcPts val="800"/>
              </a:spcAft>
            </a:pP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Como tal, es probable que la aplicación del Reglamento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MiCA</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para 2024 signifique el fin de todas las políticas criptográficas nacionales de los estados miembros de la UE, a favor de un marco regulatorio único y enfocado que debería permitir a los proveedores de servicios de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criptoactivos</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de la UE operar con mayor facilidad en todos los mercados de la UE, aunque bajo normas más estrictas. </a:t>
            </a:r>
          </a:p>
          <a:p>
            <a:pPr marL="228600" algn="just">
              <a:lnSpc>
                <a:spcPct val="150000"/>
              </a:lnSpc>
              <a:spcAft>
                <a:spcPts val="800"/>
              </a:spcAft>
            </a:pP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Sobre todo ello se debatirá en un Congreso Internacional, en el que participarán investigadores, supervisores, expertos, prácticos y   técnicos especializados, en el marco de los proyectos de investigación que en la actualidad trabajan sobre estas temáticas. 22 y 23 de julio 2021 II Congreso Internacional:  "Dinero Digital y Gobernanza TIC en la UE: nuevos estándares jurídicos y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tecnológicos“https</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://www.didinet.app/inicio</a:t>
            </a:r>
          </a:p>
          <a:p>
            <a:pPr algn="just"/>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Propuesta de REGLAMENTO DEL PARLAMENTO EUROPEO Y DEL CONSEJO sobre Mercados de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Criptoactivos</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(y por la que se modifica la Directiva (UE) 2019/1937)-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Proposal</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for</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a REGULATION OF THE EUROPEAN PARLIAMENT AND OF THE COUNCIL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on</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Markets</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in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Crypto-assets</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and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amending</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a:t>
            </a:r>
            <a:r>
              <a:rPr lang="es-ES" sz="1200" dirty="0" err="1">
                <a:solidFill>
                  <a:schemeClr val="accent6">
                    <a:lumMod val="75000"/>
                  </a:schemeClr>
                </a:solidFill>
                <a:effectLst/>
                <a:latin typeface="+mj-lt"/>
                <a:ea typeface="Calibri" panose="020F0502020204030204" pitchFamily="34" charset="0"/>
                <a:cs typeface="Times New Roman" panose="02020603050405020304" pitchFamily="18" charset="0"/>
              </a:rPr>
              <a:t>Directive</a:t>
            </a:r>
            <a:r>
              <a:rPr lang="es-ES" sz="1200" dirty="0">
                <a:solidFill>
                  <a:schemeClr val="accent6">
                    <a:lumMod val="75000"/>
                  </a:schemeClr>
                </a:solidFill>
                <a:effectLst/>
                <a:latin typeface="+mj-lt"/>
                <a:ea typeface="Calibri" panose="020F0502020204030204" pitchFamily="34" charset="0"/>
                <a:cs typeface="Times New Roman" panose="02020603050405020304" pitchFamily="18" charset="0"/>
              </a:rPr>
              <a:t> (EU) 2019/1937-</a:t>
            </a:r>
          </a:p>
          <a:p>
            <a:endParaRPr lang="es-ES" sz="1400" dirty="0">
              <a:solidFill>
                <a:schemeClr val="accent6">
                  <a:lumMod val="75000"/>
                </a:schemeClr>
              </a:solidFill>
            </a:endParaRPr>
          </a:p>
        </p:txBody>
      </p:sp>
    </p:spTree>
    <p:extLst>
      <p:ext uri="{BB962C8B-B14F-4D97-AF65-F5344CB8AC3E}">
        <p14:creationId xmlns:p14="http://schemas.microsoft.com/office/powerpoint/2010/main" val="21447808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F9F5C09-56D8-49DF-839F-C09BF61C3A5F}"/>
              </a:ext>
            </a:extLst>
          </p:cNvPr>
          <p:cNvSpPr>
            <a:spLocks noGrp="1"/>
          </p:cNvSpPr>
          <p:nvPr>
            <p:ph idx="1"/>
          </p:nvPr>
        </p:nvSpPr>
        <p:spPr>
          <a:xfrm>
            <a:off x="355107" y="1118586"/>
            <a:ext cx="10912450" cy="4672614"/>
          </a:xfrm>
        </p:spPr>
        <p:txBody>
          <a:bodyPr>
            <a:normAutofit fontScale="70000" lnSpcReduction="20000"/>
          </a:bodyPr>
          <a:lstStyle/>
          <a:p>
            <a:pPr algn="just">
              <a:lnSpc>
                <a:spcPct val="107000"/>
              </a:lnSpc>
              <a:spcAft>
                <a:spcPts val="800"/>
              </a:spcAft>
            </a:pP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La presente propuesta, que contempla los </a:t>
            </a:r>
            <a:r>
              <a:rPr lang="es-ES" sz="1800" dirty="0" err="1">
                <a:solidFill>
                  <a:schemeClr val="accent6">
                    <a:lumMod val="75000"/>
                  </a:schemeClr>
                </a:solidFill>
                <a:effectLst/>
                <a:latin typeface="+mj-lt"/>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 que quedan fuera de la legislación vigente de la UE en materia de servicios financieros, así como las fichas de dinero electrónico, tiene cuatro objetivos generales, relacionados entre sí.</a:t>
            </a:r>
          </a:p>
          <a:p>
            <a:pPr algn="just">
              <a:lnSpc>
                <a:spcPct val="107000"/>
              </a:lnSpc>
              <a:spcAft>
                <a:spcPts val="800"/>
              </a:spcAft>
            </a:pP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 El primer objetivo es la seguridad jurídica. Para favorecer el desarrollo de los mercados de </a:t>
            </a:r>
            <a:r>
              <a:rPr lang="es-ES" sz="1800" dirty="0" err="1">
                <a:solidFill>
                  <a:schemeClr val="accent6">
                    <a:lumMod val="75000"/>
                  </a:schemeClr>
                </a:solidFill>
                <a:effectLst/>
                <a:latin typeface="+mj-lt"/>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 en la UE, se necesita un marco jurídico sólido que defina claramente el tratamiento normativo de todos los </a:t>
            </a:r>
            <a:r>
              <a:rPr lang="es-ES" sz="1800" dirty="0" err="1">
                <a:solidFill>
                  <a:schemeClr val="accent6">
                    <a:lumMod val="75000"/>
                  </a:schemeClr>
                </a:solidFill>
                <a:effectLst/>
                <a:latin typeface="+mj-lt"/>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 no contemplados en la legislación vigente en materia de servicios financieros. </a:t>
            </a:r>
          </a:p>
          <a:p>
            <a:pPr algn="just">
              <a:lnSpc>
                <a:spcPct val="107000"/>
              </a:lnSpc>
              <a:spcAft>
                <a:spcPts val="800"/>
              </a:spcAft>
            </a:pP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El segundo objetivo consiste en apoyar la innovación. A fin de promover el desarrollo de los </a:t>
            </a:r>
            <a:r>
              <a:rPr lang="es-ES" sz="1800" dirty="0" err="1">
                <a:solidFill>
                  <a:schemeClr val="accent6">
                    <a:lumMod val="75000"/>
                  </a:schemeClr>
                </a:solidFill>
                <a:effectLst/>
                <a:latin typeface="+mj-lt"/>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 y un uso más generalizado de la TRD, es preciso establecer un marco seguro y proporcionado que defienda la innovación y la competencia leal. </a:t>
            </a:r>
          </a:p>
          <a:p>
            <a:pPr algn="just">
              <a:lnSpc>
                <a:spcPct val="107000"/>
              </a:lnSpc>
              <a:spcAft>
                <a:spcPts val="800"/>
              </a:spcAft>
            </a:pP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El tercer objetivo es instaurar unos niveles adecuados de protección de los consumidores e inversores y de integridad del mercado, dado que los </a:t>
            </a:r>
            <a:r>
              <a:rPr lang="es-ES" sz="1800" dirty="0" err="1">
                <a:solidFill>
                  <a:schemeClr val="accent6">
                    <a:lumMod val="75000"/>
                  </a:schemeClr>
                </a:solidFill>
                <a:effectLst/>
                <a:latin typeface="+mj-lt"/>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 no contemplados por la legislación vigente en materia de servicios financieros presentan muchos de los riesgos que ya plantean otros instrumentos financieros más conocidos. </a:t>
            </a:r>
          </a:p>
          <a:p>
            <a:pPr algn="just">
              <a:lnSpc>
                <a:spcPct val="107000"/>
              </a:lnSpc>
              <a:spcAft>
                <a:spcPts val="800"/>
              </a:spcAft>
            </a:pP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El cuarto objetivo es garantizar la estabilidad financiera. Los </a:t>
            </a:r>
            <a:r>
              <a:rPr lang="es-ES" sz="1800" dirty="0" err="1">
                <a:solidFill>
                  <a:schemeClr val="accent6">
                    <a:lumMod val="75000"/>
                  </a:schemeClr>
                </a:solidFill>
                <a:effectLst/>
                <a:latin typeface="+mj-lt"/>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 están en constante evolución. Algunos tienen un alcance y un uso bastante limitados, mientras que otros, como la categoría emergente de las «criptomonedas estables», podrían llegar a ser ampliamente aceptados y adquirir importancia sistémica. </a:t>
            </a:r>
          </a:p>
          <a:p>
            <a:pPr algn="just">
              <a:lnSpc>
                <a:spcPct val="107000"/>
              </a:lnSpc>
              <a:spcAft>
                <a:spcPts val="800"/>
              </a:spcAft>
            </a:pP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La presente propuesta incluye salvaguardias para hacer frente a los riesgos que podrían derivarse de las «criptomonedas estables» de cara a la estabilidad financiera y una política monetaria ordenada.</a:t>
            </a:r>
          </a:p>
          <a:p>
            <a:pPr algn="just">
              <a:lnSpc>
                <a:spcPct val="107000"/>
              </a:lnSpc>
              <a:spcAft>
                <a:spcPts val="800"/>
              </a:spcAft>
            </a:pP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La propuesta está estrechamente vinculada con estrategias más generales de la Comisión relativas a la tecnología de cadena de bloques, ya que los </a:t>
            </a:r>
            <a:r>
              <a:rPr lang="es-ES" sz="1800" dirty="0" err="1">
                <a:solidFill>
                  <a:schemeClr val="accent6">
                    <a:lumMod val="75000"/>
                  </a:schemeClr>
                </a:solidFill>
                <a:effectLst/>
                <a:latin typeface="+mj-lt"/>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rPr>
              <a:t>, al ser la principal aplicación de esta tecnología, no pueden disociarse de su promoción en Europa.</a:t>
            </a:r>
          </a:p>
          <a:p>
            <a:pPr algn="just">
              <a:lnSpc>
                <a:spcPct val="107000"/>
              </a:lnSpc>
              <a:spcAft>
                <a:spcPts val="800"/>
              </a:spcAft>
            </a:pPr>
            <a:endParaRPr lang="es-ES" sz="1800" dirty="0">
              <a:solidFill>
                <a:schemeClr val="accent6">
                  <a:lumMod val="75000"/>
                </a:schemeClr>
              </a:solidFill>
              <a:effectLst/>
              <a:latin typeface="+mj-lt"/>
              <a:ea typeface="Calibri" panose="020F0502020204030204" pitchFamily="34" charset="0"/>
              <a:cs typeface="Times New Roman" panose="02020603050405020304" pitchFamily="18" charset="0"/>
            </a:endParaRPr>
          </a:p>
          <a:p>
            <a:endParaRPr lang="es-ES" dirty="0">
              <a:solidFill>
                <a:schemeClr val="accent6">
                  <a:lumMod val="75000"/>
                </a:schemeClr>
              </a:solidFill>
            </a:endParaRPr>
          </a:p>
        </p:txBody>
      </p:sp>
    </p:spTree>
    <p:extLst>
      <p:ext uri="{BB962C8B-B14F-4D97-AF65-F5344CB8AC3E}">
        <p14:creationId xmlns:p14="http://schemas.microsoft.com/office/powerpoint/2010/main" val="31591174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F8938CF-B3C9-48E5-8E7F-FE062B455ACD}"/>
              </a:ext>
            </a:extLst>
          </p:cNvPr>
          <p:cNvSpPr>
            <a:spLocks noGrp="1"/>
          </p:cNvSpPr>
          <p:nvPr>
            <p:ph idx="1"/>
          </p:nvPr>
        </p:nvSpPr>
        <p:spPr>
          <a:xfrm>
            <a:off x="913795" y="390617"/>
            <a:ext cx="9907480" cy="5791199"/>
          </a:xfrm>
        </p:spPr>
        <p:txBody>
          <a:bodyPr>
            <a:normAutofit fontScale="92500" lnSpcReduction="20000"/>
          </a:bodyPr>
          <a:lstStyle/>
          <a:p>
            <a:pPr algn="just">
              <a:lnSpc>
                <a:spcPct val="107000"/>
              </a:lnSpc>
              <a:spcAft>
                <a:spcPts val="800"/>
              </a:spcAft>
            </a:pPr>
            <a:r>
              <a:rPr lang="es-ES" sz="2400" b="1" dirty="0">
                <a:solidFill>
                  <a:srgbClr val="66FF33"/>
                </a:solidFill>
                <a:effectLst/>
                <a:latin typeface="+mj-lt"/>
                <a:ea typeface="Calibri" panose="020F0502020204030204" pitchFamily="34" charset="0"/>
                <a:cs typeface="Times New Roman" panose="02020603050405020304" pitchFamily="18" charset="0"/>
              </a:rPr>
              <a:t>A los efectos del Reglamento </a:t>
            </a:r>
            <a:r>
              <a:rPr lang="es-ES" sz="2400" b="1" dirty="0" err="1">
                <a:solidFill>
                  <a:srgbClr val="66FF33"/>
                </a:solidFill>
                <a:effectLst/>
                <a:latin typeface="+mj-lt"/>
                <a:ea typeface="Calibri" panose="020F0502020204030204" pitchFamily="34" charset="0"/>
                <a:cs typeface="Times New Roman" panose="02020603050405020304" pitchFamily="18" charset="0"/>
              </a:rPr>
              <a:t>MiCA</a:t>
            </a:r>
            <a:r>
              <a:rPr lang="es-ES" sz="2400" b="1" dirty="0">
                <a:solidFill>
                  <a:srgbClr val="66FF33"/>
                </a:solidFill>
                <a:effectLst/>
                <a:latin typeface="+mj-lt"/>
                <a:ea typeface="Calibri" panose="020F0502020204030204" pitchFamily="34" charset="0"/>
                <a:cs typeface="Times New Roman" panose="02020603050405020304" pitchFamily="18" charset="0"/>
              </a:rPr>
              <a:t>, se entenderá por: </a:t>
            </a:r>
          </a:p>
          <a:p>
            <a:pPr algn="just">
              <a:lnSpc>
                <a:spcPct val="107000"/>
              </a:lnSpc>
              <a:spcAft>
                <a:spcPts val="800"/>
              </a:spcAft>
            </a:pPr>
            <a:r>
              <a:rPr lang="es-ES" sz="2400" dirty="0">
                <a:effectLst/>
                <a:latin typeface="+mj-lt"/>
                <a:ea typeface="Calibri" panose="020F0502020204030204" pitchFamily="34" charset="0"/>
                <a:cs typeface="Times New Roman" panose="02020603050405020304" pitchFamily="18" charset="0"/>
              </a:rPr>
              <a:t>1) «</a:t>
            </a:r>
            <a:r>
              <a:rPr lang="es-ES" sz="2400" b="1" dirty="0">
                <a:solidFill>
                  <a:srgbClr val="66FF33"/>
                </a:solidFill>
                <a:effectLst/>
                <a:latin typeface="+mj-lt"/>
                <a:ea typeface="Calibri" panose="020F0502020204030204" pitchFamily="34" charset="0"/>
                <a:cs typeface="Times New Roman" panose="02020603050405020304" pitchFamily="18" charset="0"/>
              </a:rPr>
              <a:t>Tecnología de registro descentralizado» o «TRD»:</a:t>
            </a:r>
            <a:r>
              <a:rPr lang="es-ES" sz="2400" b="1" dirty="0">
                <a:effectLst/>
                <a:latin typeface="+mj-lt"/>
                <a:ea typeface="Calibri" panose="020F0502020204030204" pitchFamily="34" charset="0"/>
                <a:cs typeface="Times New Roman" panose="02020603050405020304" pitchFamily="18" charset="0"/>
              </a:rPr>
              <a:t> </a:t>
            </a:r>
            <a:r>
              <a:rPr lang="es-ES" sz="2400" dirty="0">
                <a:effectLst/>
                <a:latin typeface="+mj-lt"/>
                <a:ea typeface="Calibri" panose="020F0502020204030204" pitchFamily="34" charset="0"/>
                <a:cs typeface="Times New Roman" panose="02020603050405020304" pitchFamily="18" charset="0"/>
              </a:rPr>
              <a:t>un tipo de tecnología que soporta el registro descentralizado de datos cifrados. </a:t>
            </a:r>
          </a:p>
          <a:p>
            <a:pPr algn="just">
              <a:lnSpc>
                <a:spcPct val="107000"/>
              </a:lnSpc>
              <a:spcAft>
                <a:spcPts val="800"/>
              </a:spcAft>
            </a:pPr>
            <a:r>
              <a:rPr lang="es-ES" sz="2400" dirty="0">
                <a:effectLst/>
                <a:latin typeface="+mj-lt"/>
                <a:ea typeface="Calibri" panose="020F0502020204030204" pitchFamily="34" charset="0"/>
                <a:cs typeface="Times New Roman" panose="02020603050405020304" pitchFamily="18" charset="0"/>
              </a:rPr>
              <a:t>2) «</a:t>
            </a:r>
            <a:r>
              <a:rPr lang="es-ES" sz="2400" b="1" dirty="0" err="1">
                <a:solidFill>
                  <a:srgbClr val="66FF33"/>
                </a:solidFill>
                <a:effectLst/>
                <a:latin typeface="+mj-lt"/>
                <a:ea typeface="Calibri" panose="020F0502020204030204" pitchFamily="34" charset="0"/>
                <a:cs typeface="Times New Roman" panose="02020603050405020304" pitchFamily="18" charset="0"/>
              </a:rPr>
              <a:t>Criptoactivo</a:t>
            </a:r>
            <a:r>
              <a:rPr lang="es-ES" sz="2400" dirty="0">
                <a:effectLst/>
                <a:latin typeface="+mj-lt"/>
                <a:ea typeface="Calibri" panose="020F0502020204030204" pitchFamily="34" charset="0"/>
                <a:cs typeface="Times New Roman" panose="02020603050405020304" pitchFamily="18" charset="0"/>
              </a:rPr>
              <a:t>»: una representación digital de valor o derechos que puede transferirse y almacenarse electrónicamente, mediante la tecnología de registro descentralizado o una tecnología similar. </a:t>
            </a:r>
          </a:p>
          <a:p>
            <a:pPr algn="just">
              <a:lnSpc>
                <a:spcPct val="107000"/>
              </a:lnSpc>
              <a:spcAft>
                <a:spcPts val="800"/>
              </a:spcAft>
            </a:pPr>
            <a:r>
              <a:rPr lang="es-ES" sz="2400" dirty="0">
                <a:effectLst/>
                <a:latin typeface="+mj-lt"/>
                <a:ea typeface="Calibri" panose="020F0502020204030204" pitchFamily="34" charset="0"/>
                <a:cs typeface="Times New Roman" panose="02020603050405020304" pitchFamily="18" charset="0"/>
              </a:rPr>
              <a:t>3) «</a:t>
            </a:r>
            <a:r>
              <a:rPr lang="es-ES" sz="2400" b="1" dirty="0">
                <a:solidFill>
                  <a:srgbClr val="66FF33"/>
                </a:solidFill>
                <a:effectLst/>
                <a:latin typeface="+mj-lt"/>
                <a:ea typeface="Calibri" panose="020F0502020204030204" pitchFamily="34" charset="0"/>
                <a:cs typeface="Times New Roman" panose="02020603050405020304" pitchFamily="18" charset="0"/>
              </a:rPr>
              <a:t>Ficha referenciada a activos</a:t>
            </a:r>
            <a:r>
              <a:rPr lang="es-ES" sz="2400" dirty="0">
                <a:effectLst/>
                <a:latin typeface="+mj-lt"/>
                <a:ea typeface="Calibri" panose="020F0502020204030204" pitchFamily="34" charset="0"/>
                <a:cs typeface="Times New Roman" panose="02020603050405020304" pitchFamily="18" charset="0"/>
              </a:rPr>
              <a:t>»: un tipo de </a:t>
            </a:r>
            <a:r>
              <a:rPr lang="es-ES" sz="2400" dirty="0" err="1">
                <a:effectLst/>
                <a:latin typeface="+mj-lt"/>
                <a:ea typeface="Calibri" panose="020F0502020204030204" pitchFamily="34" charset="0"/>
                <a:cs typeface="Times New Roman" panose="02020603050405020304" pitchFamily="18" charset="0"/>
              </a:rPr>
              <a:t>criptoactivo</a:t>
            </a:r>
            <a:r>
              <a:rPr lang="es-ES" sz="2400" dirty="0">
                <a:effectLst/>
                <a:latin typeface="+mj-lt"/>
                <a:ea typeface="Calibri" panose="020F0502020204030204" pitchFamily="34" charset="0"/>
                <a:cs typeface="Times New Roman" panose="02020603050405020304" pitchFamily="18" charset="0"/>
              </a:rPr>
              <a:t> que, a fin de mantener un valor estable, se referencia al valor de varias monedas </a:t>
            </a:r>
            <a:r>
              <a:rPr lang="es-ES" sz="2400" dirty="0" err="1">
                <a:effectLst/>
                <a:latin typeface="+mj-lt"/>
                <a:ea typeface="Calibri" panose="020F0502020204030204" pitchFamily="34" charset="0"/>
                <a:cs typeface="Times New Roman" panose="02020603050405020304" pitchFamily="18" charset="0"/>
              </a:rPr>
              <a:t>fiat</a:t>
            </a:r>
            <a:r>
              <a:rPr lang="es-ES" sz="2400" dirty="0">
                <a:effectLst/>
                <a:latin typeface="+mj-lt"/>
                <a:ea typeface="Calibri" panose="020F0502020204030204" pitchFamily="34" charset="0"/>
                <a:cs typeface="Times New Roman" panose="02020603050405020304" pitchFamily="18" charset="0"/>
              </a:rPr>
              <a:t> de curso legal, una o varias materias primas, uno o varios </a:t>
            </a:r>
            <a:r>
              <a:rPr lang="es-ES" sz="2400" dirty="0" err="1">
                <a:effectLst/>
                <a:latin typeface="+mj-lt"/>
                <a:ea typeface="Calibri" panose="020F0502020204030204" pitchFamily="34" charset="0"/>
                <a:cs typeface="Times New Roman" panose="02020603050405020304" pitchFamily="18" charset="0"/>
              </a:rPr>
              <a:t>criptoactivos</a:t>
            </a:r>
            <a:r>
              <a:rPr lang="es-ES" sz="2400" dirty="0">
                <a:effectLst/>
                <a:latin typeface="+mj-lt"/>
                <a:ea typeface="Calibri" panose="020F0502020204030204" pitchFamily="34" charset="0"/>
                <a:cs typeface="Times New Roman" panose="02020603050405020304" pitchFamily="18" charset="0"/>
              </a:rPr>
              <a:t>, o una combinación de dichos activos.</a:t>
            </a:r>
          </a:p>
          <a:p>
            <a:pPr algn="just">
              <a:lnSpc>
                <a:spcPct val="107000"/>
              </a:lnSpc>
              <a:spcAft>
                <a:spcPts val="800"/>
              </a:spcAft>
            </a:pPr>
            <a:r>
              <a:rPr lang="es-ES" sz="2400" dirty="0">
                <a:effectLst/>
                <a:latin typeface="+mj-lt"/>
                <a:ea typeface="Calibri" panose="020F0502020204030204" pitchFamily="34" charset="0"/>
                <a:cs typeface="Times New Roman" panose="02020603050405020304" pitchFamily="18" charset="0"/>
              </a:rPr>
              <a:t> 4) «</a:t>
            </a:r>
            <a:r>
              <a:rPr lang="es-ES" sz="2400" b="1" dirty="0">
                <a:solidFill>
                  <a:srgbClr val="66FF33"/>
                </a:solidFill>
                <a:effectLst/>
                <a:latin typeface="+mj-lt"/>
                <a:ea typeface="Calibri" panose="020F0502020204030204" pitchFamily="34" charset="0"/>
                <a:cs typeface="Times New Roman" panose="02020603050405020304" pitchFamily="18" charset="0"/>
              </a:rPr>
              <a:t>Ficha de dinero electrónico</a:t>
            </a:r>
            <a:r>
              <a:rPr lang="es-ES" sz="2400" dirty="0">
                <a:effectLst/>
                <a:latin typeface="+mj-lt"/>
                <a:ea typeface="Calibri" panose="020F0502020204030204" pitchFamily="34" charset="0"/>
                <a:cs typeface="Times New Roman" panose="02020603050405020304" pitchFamily="18" charset="0"/>
              </a:rPr>
              <a:t>»: un tipo de </a:t>
            </a:r>
            <a:r>
              <a:rPr lang="es-ES" sz="2400" dirty="0" err="1">
                <a:effectLst/>
                <a:latin typeface="+mj-lt"/>
                <a:ea typeface="Calibri" panose="020F0502020204030204" pitchFamily="34" charset="0"/>
                <a:cs typeface="Times New Roman" panose="02020603050405020304" pitchFamily="18" charset="0"/>
              </a:rPr>
              <a:t>criptoactivo</a:t>
            </a:r>
            <a:r>
              <a:rPr lang="es-ES" sz="2400" dirty="0">
                <a:effectLst/>
                <a:latin typeface="+mj-lt"/>
                <a:ea typeface="Calibri" panose="020F0502020204030204" pitchFamily="34" charset="0"/>
                <a:cs typeface="Times New Roman" panose="02020603050405020304" pitchFamily="18" charset="0"/>
              </a:rPr>
              <a:t> cuya principal finalidad es la de ser usado como medio de intercambio y que, a fin de mantener un valor estable, se referencia al valor de una moneda </a:t>
            </a:r>
            <a:r>
              <a:rPr lang="es-ES" sz="2400" dirty="0" err="1">
                <a:effectLst/>
                <a:latin typeface="+mj-lt"/>
                <a:ea typeface="Calibri" panose="020F0502020204030204" pitchFamily="34" charset="0"/>
                <a:cs typeface="Times New Roman" panose="02020603050405020304" pitchFamily="18" charset="0"/>
              </a:rPr>
              <a:t>fiat</a:t>
            </a:r>
            <a:r>
              <a:rPr lang="es-ES" sz="2400" dirty="0">
                <a:effectLst/>
                <a:latin typeface="+mj-lt"/>
                <a:ea typeface="Calibri" panose="020F0502020204030204" pitchFamily="34" charset="0"/>
                <a:cs typeface="Times New Roman" panose="02020603050405020304" pitchFamily="18" charset="0"/>
              </a:rPr>
              <a:t> de curso legal.</a:t>
            </a:r>
          </a:p>
          <a:p>
            <a:pPr algn="just">
              <a:lnSpc>
                <a:spcPct val="107000"/>
              </a:lnSpc>
              <a:spcAft>
                <a:spcPts val="800"/>
              </a:spcAft>
            </a:pPr>
            <a:r>
              <a:rPr lang="es-ES" sz="2400" dirty="0">
                <a:effectLst/>
                <a:latin typeface="+mj-lt"/>
                <a:ea typeface="Calibri" panose="020F0502020204030204" pitchFamily="34" charset="0"/>
                <a:cs typeface="Times New Roman" panose="02020603050405020304" pitchFamily="18" charset="0"/>
              </a:rPr>
              <a:t> </a:t>
            </a:r>
          </a:p>
          <a:p>
            <a:endParaRPr lang="es-ES" dirty="0"/>
          </a:p>
        </p:txBody>
      </p:sp>
    </p:spTree>
    <p:extLst>
      <p:ext uri="{BB962C8B-B14F-4D97-AF65-F5344CB8AC3E}">
        <p14:creationId xmlns:p14="http://schemas.microsoft.com/office/powerpoint/2010/main" val="34736001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81184D2-79CE-4938-8700-8C41296D5922}"/>
              </a:ext>
            </a:extLst>
          </p:cNvPr>
          <p:cNvSpPr>
            <a:spLocks noGrp="1"/>
          </p:cNvSpPr>
          <p:nvPr>
            <p:ph idx="1"/>
          </p:nvPr>
        </p:nvSpPr>
        <p:spPr>
          <a:xfrm>
            <a:off x="115410" y="106532"/>
            <a:ext cx="10235953" cy="5684667"/>
          </a:xfrm>
        </p:spPr>
        <p:txBody>
          <a:bodyPr>
            <a:normAutofit fontScale="92500"/>
          </a:bodyPr>
          <a:lstStyle/>
          <a:p>
            <a:pPr algn="just">
              <a:lnSpc>
                <a:spcPct val="107000"/>
              </a:lnSpc>
              <a:spcAft>
                <a:spcPts val="800"/>
              </a:spcAft>
            </a:pP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400" dirty="0">
                <a:effectLst/>
                <a:latin typeface="Arial" panose="020B0604020202020204" pitchFamily="34" charset="0"/>
                <a:ea typeface="Calibri" panose="020F0502020204030204" pitchFamily="34" charset="0"/>
                <a:cs typeface="Times New Roman" panose="02020603050405020304" pitchFamily="18" charset="0"/>
              </a:rPr>
              <a:t>5) «</a:t>
            </a:r>
            <a:r>
              <a:rPr lang="es-ES" sz="2400" b="1" dirty="0">
                <a:solidFill>
                  <a:srgbClr val="66FF33"/>
                </a:solidFill>
                <a:effectLst/>
                <a:latin typeface="+mj-lt"/>
                <a:ea typeface="Calibri" panose="020F0502020204030204" pitchFamily="34" charset="0"/>
                <a:cs typeface="Times New Roman" panose="02020603050405020304" pitchFamily="18" charset="0"/>
              </a:rPr>
              <a:t>Ficha de servicio</a:t>
            </a:r>
            <a:r>
              <a:rPr lang="es-ES" sz="2400" dirty="0">
                <a:effectLst/>
                <a:latin typeface="+mj-lt"/>
                <a:ea typeface="Calibri" panose="020F0502020204030204" pitchFamily="34" charset="0"/>
                <a:cs typeface="Times New Roman" panose="02020603050405020304" pitchFamily="18" charset="0"/>
              </a:rPr>
              <a:t>»: un tipo de </a:t>
            </a:r>
            <a:r>
              <a:rPr lang="es-ES" sz="2400" dirty="0" err="1">
                <a:effectLst/>
                <a:latin typeface="+mj-lt"/>
                <a:ea typeface="Calibri" panose="020F0502020204030204" pitchFamily="34" charset="0"/>
                <a:cs typeface="Times New Roman" panose="02020603050405020304" pitchFamily="18" charset="0"/>
              </a:rPr>
              <a:t>criptoactivo</a:t>
            </a:r>
            <a:r>
              <a:rPr lang="es-ES" sz="2400" dirty="0">
                <a:effectLst/>
                <a:latin typeface="+mj-lt"/>
                <a:ea typeface="Calibri" panose="020F0502020204030204" pitchFamily="34" charset="0"/>
                <a:cs typeface="Times New Roman" panose="02020603050405020304" pitchFamily="18" charset="0"/>
              </a:rPr>
              <a:t> usado para dar acceso digital a un bien o un servicio, disponible mediante TRD, y aceptado únicamente por el emisor de la ficha en cuestión.</a:t>
            </a:r>
          </a:p>
          <a:p>
            <a:pPr algn="just">
              <a:lnSpc>
                <a:spcPct val="107000"/>
              </a:lnSpc>
              <a:spcAft>
                <a:spcPts val="800"/>
              </a:spcAft>
            </a:pPr>
            <a:r>
              <a:rPr lang="es-ES" sz="2400" dirty="0">
                <a:effectLst/>
                <a:latin typeface="+mj-lt"/>
                <a:ea typeface="Calibri" panose="020F0502020204030204" pitchFamily="34" charset="0"/>
                <a:cs typeface="Times New Roman" panose="02020603050405020304" pitchFamily="18" charset="0"/>
              </a:rPr>
              <a:t>6) «</a:t>
            </a:r>
            <a:r>
              <a:rPr lang="es-ES" sz="2400" b="1" dirty="0">
                <a:solidFill>
                  <a:srgbClr val="66FF33"/>
                </a:solidFill>
                <a:effectLst/>
                <a:latin typeface="+mj-lt"/>
                <a:ea typeface="Calibri" panose="020F0502020204030204" pitchFamily="34" charset="0"/>
                <a:cs typeface="Times New Roman" panose="02020603050405020304" pitchFamily="18" charset="0"/>
              </a:rPr>
              <a:t>Emisor de </a:t>
            </a:r>
            <a:r>
              <a:rPr lang="es-ES" sz="2400" b="1" dirty="0" err="1">
                <a:solidFill>
                  <a:srgbClr val="66FF33"/>
                </a:solidFill>
                <a:effectLst/>
                <a:latin typeface="+mj-lt"/>
                <a:ea typeface="Calibri" panose="020F0502020204030204" pitchFamily="34" charset="0"/>
                <a:cs typeface="Times New Roman" panose="02020603050405020304" pitchFamily="18" charset="0"/>
              </a:rPr>
              <a:t>criptoactivos</a:t>
            </a:r>
            <a:r>
              <a:rPr lang="es-ES" sz="2400" dirty="0">
                <a:effectLst/>
                <a:latin typeface="+mj-lt"/>
                <a:ea typeface="Calibri" panose="020F0502020204030204" pitchFamily="34" charset="0"/>
                <a:cs typeface="Times New Roman" panose="02020603050405020304" pitchFamily="18" charset="0"/>
              </a:rPr>
              <a:t>»: la persona jurídica que oferta al público cualquier tipo de </a:t>
            </a:r>
            <a:r>
              <a:rPr lang="es-ES" sz="2400" dirty="0" err="1">
                <a:effectLst/>
                <a:latin typeface="+mj-lt"/>
                <a:ea typeface="Calibri" panose="020F0502020204030204" pitchFamily="34" charset="0"/>
                <a:cs typeface="Times New Roman" panose="02020603050405020304" pitchFamily="18" charset="0"/>
              </a:rPr>
              <a:t>criptoactivo</a:t>
            </a:r>
            <a:r>
              <a:rPr lang="es-ES" sz="2400" dirty="0">
                <a:effectLst/>
                <a:latin typeface="+mj-lt"/>
                <a:ea typeface="Calibri" panose="020F0502020204030204" pitchFamily="34" charset="0"/>
                <a:cs typeface="Times New Roman" panose="02020603050405020304" pitchFamily="18" charset="0"/>
              </a:rPr>
              <a:t> o que solicita la admisión de cualquier tipo de </a:t>
            </a:r>
            <a:r>
              <a:rPr lang="es-ES" sz="2400" dirty="0" err="1">
                <a:effectLst/>
                <a:latin typeface="+mj-lt"/>
                <a:ea typeface="Calibri" panose="020F0502020204030204" pitchFamily="34" charset="0"/>
                <a:cs typeface="Times New Roman" panose="02020603050405020304" pitchFamily="18" charset="0"/>
              </a:rPr>
              <a:t>criptoactivo</a:t>
            </a:r>
            <a:r>
              <a:rPr lang="es-ES" sz="2400" dirty="0">
                <a:effectLst/>
                <a:latin typeface="+mj-lt"/>
                <a:ea typeface="Calibri" panose="020F0502020204030204" pitchFamily="34" charset="0"/>
                <a:cs typeface="Times New Roman" panose="02020603050405020304" pitchFamily="18" charset="0"/>
              </a:rPr>
              <a:t> en una plataforma de negociación de </a:t>
            </a:r>
            <a:r>
              <a:rPr lang="es-ES" sz="2400" dirty="0" err="1">
                <a:effectLst/>
                <a:latin typeface="+mj-lt"/>
                <a:ea typeface="Calibri" panose="020F0502020204030204" pitchFamily="34" charset="0"/>
                <a:cs typeface="Times New Roman" panose="02020603050405020304" pitchFamily="18" charset="0"/>
              </a:rPr>
              <a:t>criptoactivos</a:t>
            </a:r>
            <a:r>
              <a:rPr lang="es-ES" sz="2400" dirty="0">
                <a:effectLst/>
                <a:latin typeface="+mj-lt"/>
                <a:ea typeface="Calibri" panose="020F0502020204030204" pitchFamily="34" charset="0"/>
                <a:cs typeface="Times New Roman" panose="02020603050405020304" pitchFamily="18" charset="0"/>
              </a:rPr>
              <a:t>. </a:t>
            </a:r>
          </a:p>
          <a:p>
            <a:pPr algn="just">
              <a:lnSpc>
                <a:spcPct val="107000"/>
              </a:lnSpc>
              <a:spcAft>
                <a:spcPts val="800"/>
              </a:spcAft>
            </a:pPr>
            <a:r>
              <a:rPr lang="es-ES" sz="2400" dirty="0">
                <a:effectLst/>
                <a:latin typeface="+mj-lt"/>
                <a:ea typeface="Calibri" panose="020F0502020204030204" pitchFamily="34" charset="0"/>
                <a:cs typeface="Times New Roman" panose="02020603050405020304" pitchFamily="18" charset="0"/>
              </a:rPr>
              <a:t>7) «</a:t>
            </a:r>
            <a:r>
              <a:rPr lang="es-ES" sz="2400" b="1" dirty="0">
                <a:solidFill>
                  <a:srgbClr val="66FF33"/>
                </a:solidFill>
                <a:effectLst/>
                <a:latin typeface="+mj-lt"/>
                <a:ea typeface="Calibri" panose="020F0502020204030204" pitchFamily="34" charset="0"/>
                <a:cs typeface="Times New Roman" panose="02020603050405020304" pitchFamily="18" charset="0"/>
              </a:rPr>
              <a:t>Oferta pública</a:t>
            </a:r>
            <a:r>
              <a:rPr lang="es-ES" sz="2400" dirty="0">
                <a:effectLst/>
                <a:latin typeface="+mj-lt"/>
                <a:ea typeface="Calibri" panose="020F0502020204030204" pitchFamily="34" charset="0"/>
                <a:cs typeface="Times New Roman" panose="02020603050405020304" pitchFamily="18" charset="0"/>
              </a:rPr>
              <a:t>»: la oferta hecha a terceros de adquirir un </a:t>
            </a:r>
            <a:r>
              <a:rPr lang="es-ES" sz="2400" dirty="0" err="1">
                <a:effectLst/>
                <a:latin typeface="+mj-lt"/>
                <a:ea typeface="Calibri" panose="020F0502020204030204" pitchFamily="34" charset="0"/>
                <a:cs typeface="Times New Roman" panose="02020603050405020304" pitchFamily="18" charset="0"/>
              </a:rPr>
              <a:t>criptoactivo</a:t>
            </a:r>
            <a:r>
              <a:rPr lang="es-ES" sz="2400" dirty="0">
                <a:effectLst/>
                <a:latin typeface="+mj-lt"/>
                <a:ea typeface="Calibri" panose="020F0502020204030204" pitchFamily="34" charset="0"/>
                <a:cs typeface="Times New Roman" panose="02020603050405020304" pitchFamily="18" charset="0"/>
              </a:rPr>
              <a:t> a cambio de una moneda </a:t>
            </a:r>
            <a:r>
              <a:rPr lang="es-ES" sz="2400" dirty="0" err="1">
                <a:effectLst/>
                <a:latin typeface="+mj-lt"/>
                <a:ea typeface="Calibri" panose="020F0502020204030204" pitchFamily="34" charset="0"/>
                <a:cs typeface="Times New Roman" panose="02020603050405020304" pitchFamily="18" charset="0"/>
              </a:rPr>
              <a:t>fiat</a:t>
            </a:r>
            <a:r>
              <a:rPr lang="es-ES" sz="2400" dirty="0">
                <a:effectLst/>
                <a:latin typeface="+mj-lt"/>
                <a:ea typeface="Calibri" panose="020F0502020204030204" pitchFamily="34" charset="0"/>
                <a:cs typeface="Times New Roman" panose="02020603050405020304" pitchFamily="18" charset="0"/>
              </a:rPr>
              <a:t> u otros </a:t>
            </a:r>
            <a:r>
              <a:rPr lang="es-ES" sz="2400" dirty="0" err="1">
                <a:effectLst/>
                <a:latin typeface="+mj-lt"/>
                <a:ea typeface="Calibri" panose="020F0502020204030204" pitchFamily="34" charset="0"/>
                <a:cs typeface="Times New Roman" panose="02020603050405020304" pitchFamily="18" charset="0"/>
              </a:rPr>
              <a:t>criptoactivos</a:t>
            </a:r>
            <a:r>
              <a:rPr lang="es-ES" sz="2400" dirty="0">
                <a:effectLst/>
                <a:latin typeface="+mj-lt"/>
                <a:ea typeface="Calibri" panose="020F0502020204030204" pitchFamily="34" charset="0"/>
                <a:cs typeface="Times New Roman" panose="02020603050405020304" pitchFamily="18" charset="0"/>
              </a:rPr>
              <a:t>.</a:t>
            </a:r>
          </a:p>
          <a:p>
            <a:pPr algn="just">
              <a:lnSpc>
                <a:spcPct val="107000"/>
              </a:lnSpc>
              <a:spcAft>
                <a:spcPts val="800"/>
              </a:spcAft>
            </a:pPr>
            <a:r>
              <a:rPr lang="es-ES" sz="2400" dirty="0">
                <a:effectLst/>
                <a:latin typeface="+mj-lt"/>
                <a:ea typeface="Calibri" panose="020F0502020204030204" pitchFamily="34" charset="0"/>
                <a:cs typeface="Times New Roman" panose="02020603050405020304" pitchFamily="18" charset="0"/>
              </a:rPr>
              <a:t> 8) «</a:t>
            </a:r>
            <a:r>
              <a:rPr lang="es-ES" sz="2400" b="1" dirty="0">
                <a:solidFill>
                  <a:srgbClr val="66FF33"/>
                </a:solidFill>
                <a:effectLst/>
                <a:latin typeface="+mj-lt"/>
                <a:ea typeface="Calibri" panose="020F0502020204030204" pitchFamily="34" charset="0"/>
                <a:cs typeface="Times New Roman" panose="02020603050405020304" pitchFamily="18" charset="0"/>
              </a:rPr>
              <a:t>Proveedor de servicios de </a:t>
            </a:r>
            <a:r>
              <a:rPr lang="es-ES" sz="2400" b="1" dirty="0" err="1">
                <a:solidFill>
                  <a:srgbClr val="66FF33"/>
                </a:solidFill>
                <a:effectLst/>
                <a:latin typeface="+mj-lt"/>
                <a:ea typeface="Calibri" panose="020F0502020204030204" pitchFamily="34" charset="0"/>
                <a:cs typeface="Times New Roman" panose="02020603050405020304" pitchFamily="18" charset="0"/>
              </a:rPr>
              <a:t>criptoactivos</a:t>
            </a:r>
            <a:r>
              <a:rPr lang="es-ES" sz="2400" dirty="0">
                <a:effectLst/>
                <a:latin typeface="+mj-lt"/>
                <a:ea typeface="Calibri" panose="020F0502020204030204" pitchFamily="34" charset="0"/>
                <a:cs typeface="Times New Roman" panose="02020603050405020304" pitchFamily="18" charset="0"/>
              </a:rPr>
              <a:t>»: la persona cuya actividad o negocio consiste en la prestación profesional de uno o varios servicios de </a:t>
            </a:r>
            <a:r>
              <a:rPr lang="es-ES" sz="2400" dirty="0" err="1">
                <a:effectLst/>
                <a:latin typeface="+mj-lt"/>
                <a:ea typeface="Calibri" panose="020F0502020204030204" pitchFamily="34" charset="0"/>
                <a:cs typeface="Times New Roman" panose="02020603050405020304" pitchFamily="18" charset="0"/>
              </a:rPr>
              <a:t>criptoactivos</a:t>
            </a:r>
            <a:r>
              <a:rPr lang="es-ES" sz="2400" dirty="0">
                <a:effectLst/>
                <a:latin typeface="+mj-lt"/>
                <a:ea typeface="Calibri" panose="020F0502020204030204" pitchFamily="34" charset="0"/>
                <a:cs typeface="Times New Roman" panose="02020603050405020304" pitchFamily="18" charset="0"/>
              </a:rPr>
              <a:t> a terceros.</a:t>
            </a:r>
          </a:p>
          <a:p>
            <a:endParaRPr lang="es-ES" dirty="0"/>
          </a:p>
        </p:txBody>
      </p:sp>
    </p:spTree>
    <p:extLst>
      <p:ext uri="{BB962C8B-B14F-4D97-AF65-F5344CB8AC3E}">
        <p14:creationId xmlns:p14="http://schemas.microsoft.com/office/powerpoint/2010/main" val="44753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AEAFC6D-D1F3-429F-BB95-C4C1C6CDE07E}"/>
              </a:ext>
            </a:extLst>
          </p:cNvPr>
          <p:cNvSpPr txBox="1"/>
          <p:nvPr/>
        </p:nvSpPr>
        <p:spPr>
          <a:xfrm>
            <a:off x="497149" y="715436"/>
            <a:ext cx="10768613" cy="5427127"/>
          </a:xfrm>
          <a:prstGeom prst="rect">
            <a:avLst/>
          </a:prstGeom>
          <a:noFill/>
        </p:spPr>
        <p:txBody>
          <a:bodyPr wrap="square">
            <a:spAutoFit/>
          </a:bodyPr>
          <a:lstStyle/>
          <a:p>
            <a:pPr algn="just">
              <a:spcAft>
                <a:spcPts val="800"/>
              </a:spcAft>
            </a:pPr>
            <a:r>
              <a:rPr lang="es-ES" sz="1800" b="1" dirty="0">
                <a:solidFill>
                  <a:srgbClr val="66FF33"/>
                </a:solidFill>
                <a:effectLst/>
                <a:latin typeface="+mj-lt"/>
                <a:ea typeface="Calibri" panose="020F0502020204030204" pitchFamily="34" charset="0"/>
                <a:cs typeface="Times New Roman" panose="02020603050405020304" pitchFamily="18" charset="0"/>
              </a:rPr>
              <a:t>El presente Reglamento establece </a:t>
            </a:r>
            <a:r>
              <a:rPr lang="es-ES" sz="2400" b="1" dirty="0">
                <a:solidFill>
                  <a:srgbClr val="66FF33"/>
                </a:solidFill>
                <a:effectLst/>
                <a:latin typeface="+mj-lt"/>
                <a:ea typeface="Calibri" panose="020F0502020204030204" pitchFamily="34" charset="0"/>
                <a:cs typeface="Times New Roman" panose="02020603050405020304" pitchFamily="18" charset="0"/>
              </a:rPr>
              <a:t>normas uniformes en relación con lo siguientes: </a:t>
            </a:r>
          </a:p>
          <a:p>
            <a:pPr algn="just">
              <a:spcAft>
                <a:spcPts val="800"/>
              </a:spcAft>
            </a:pPr>
            <a:r>
              <a:rPr lang="es-ES" sz="1800" dirty="0">
                <a:effectLst/>
                <a:latin typeface="+mj-lt"/>
                <a:ea typeface="Calibri" panose="020F0502020204030204" pitchFamily="34" charset="0"/>
                <a:cs typeface="Times New Roman" panose="02020603050405020304" pitchFamily="18" charset="0"/>
              </a:rPr>
              <a:t>a) requisitos de transparencia e información en relación con la emisión y la admisión a negociación de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a:t>
            </a:r>
            <a:endParaRPr lang="es-ES" sz="1400" dirty="0">
              <a:effectLst/>
              <a:latin typeface="+mj-lt"/>
              <a:ea typeface="Calibri" panose="020F0502020204030204" pitchFamily="34" charset="0"/>
              <a:cs typeface="Times New Roman" panose="02020603050405020304" pitchFamily="18" charset="0"/>
            </a:endParaRPr>
          </a:p>
          <a:p>
            <a:pPr algn="just">
              <a:spcAft>
                <a:spcPts val="800"/>
              </a:spcAft>
            </a:pPr>
            <a:r>
              <a:rPr lang="es-ES" sz="1800" dirty="0">
                <a:effectLst/>
                <a:latin typeface="+mj-lt"/>
                <a:ea typeface="Calibri" panose="020F0502020204030204" pitchFamily="34" charset="0"/>
                <a:cs typeface="Times New Roman" panose="02020603050405020304" pitchFamily="18" charset="0"/>
              </a:rPr>
              <a:t>b) autorización y supervisión de los proveedores de servicios de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los emisores de fichas referenciadas a activos y los emisores de fichas de dinero electrónico; </a:t>
            </a:r>
            <a:endParaRPr lang="es-ES" sz="1400" dirty="0">
              <a:effectLst/>
              <a:latin typeface="+mj-lt"/>
              <a:ea typeface="Calibri" panose="020F0502020204030204" pitchFamily="34" charset="0"/>
              <a:cs typeface="Times New Roman" panose="02020603050405020304" pitchFamily="18" charset="0"/>
            </a:endParaRPr>
          </a:p>
          <a:p>
            <a:pPr algn="just">
              <a:spcAft>
                <a:spcPts val="800"/>
              </a:spcAft>
            </a:pPr>
            <a:r>
              <a:rPr lang="es-ES" sz="1800" dirty="0">
                <a:effectLst/>
                <a:latin typeface="+mj-lt"/>
                <a:ea typeface="Calibri" panose="020F0502020204030204" pitchFamily="34" charset="0"/>
                <a:cs typeface="Times New Roman" panose="02020603050405020304" pitchFamily="18" charset="0"/>
              </a:rPr>
              <a:t>c) funcionamiento, organización y gobernanza de los emisores de fichas referenciadas a activos, los emisores de fichas de dinero electrónico y los proveedores de servicios de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a:t>
            </a:r>
            <a:endParaRPr lang="es-ES" sz="1400" dirty="0">
              <a:effectLst/>
              <a:latin typeface="+mj-lt"/>
              <a:ea typeface="Calibri" panose="020F0502020204030204" pitchFamily="34" charset="0"/>
              <a:cs typeface="Times New Roman" panose="02020603050405020304" pitchFamily="18" charset="0"/>
            </a:endParaRPr>
          </a:p>
          <a:p>
            <a:pPr algn="just">
              <a:spcAft>
                <a:spcPts val="800"/>
              </a:spcAft>
            </a:pPr>
            <a:r>
              <a:rPr lang="es-ES" sz="1800" dirty="0">
                <a:effectLst/>
                <a:latin typeface="+mj-lt"/>
                <a:ea typeface="Calibri" panose="020F0502020204030204" pitchFamily="34" charset="0"/>
                <a:cs typeface="Times New Roman" panose="02020603050405020304" pitchFamily="18" charset="0"/>
              </a:rPr>
              <a:t> d) normas de protección de los consumidores en relación con la emisión, la negociación, el canje y la custodia de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a:t>
            </a:r>
            <a:endParaRPr lang="es-ES" sz="1400" dirty="0">
              <a:effectLst/>
              <a:latin typeface="+mj-lt"/>
              <a:ea typeface="Calibri" panose="020F0502020204030204" pitchFamily="34" charset="0"/>
              <a:cs typeface="Times New Roman" panose="02020603050405020304" pitchFamily="18" charset="0"/>
            </a:endParaRPr>
          </a:p>
          <a:p>
            <a:pPr algn="just">
              <a:spcAft>
                <a:spcPts val="800"/>
              </a:spcAft>
            </a:pPr>
            <a:r>
              <a:rPr lang="es-ES" sz="1800" dirty="0">
                <a:effectLst/>
                <a:latin typeface="+mj-lt"/>
                <a:ea typeface="Calibri" panose="020F0502020204030204" pitchFamily="34" charset="0"/>
                <a:cs typeface="Times New Roman" panose="02020603050405020304" pitchFamily="18" charset="0"/>
              </a:rPr>
              <a:t> e) medidas dirigidas a prevenir el abuso de mercado, con el fin de garantizar la integridad de los mercados de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a:t>
            </a:r>
            <a:endParaRPr lang="es-ES" sz="1400" dirty="0">
              <a:effectLst/>
              <a:latin typeface="+mj-lt"/>
              <a:ea typeface="Calibri" panose="020F0502020204030204" pitchFamily="34" charset="0"/>
              <a:cs typeface="Times New Roman" panose="02020603050405020304" pitchFamily="18" charset="0"/>
            </a:endParaRPr>
          </a:p>
          <a:p>
            <a:pPr algn="just">
              <a:spcAft>
                <a:spcPts val="800"/>
              </a:spcAft>
            </a:pPr>
            <a:r>
              <a:rPr lang="es-ES" sz="1800" dirty="0">
                <a:effectLst/>
                <a:latin typeface="+mj-lt"/>
                <a:ea typeface="Calibri" panose="020F0502020204030204" pitchFamily="34" charset="0"/>
                <a:cs typeface="Times New Roman" panose="02020603050405020304" pitchFamily="18" charset="0"/>
              </a:rPr>
              <a:t>9) «</a:t>
            </a:r>
            <a:r>
              <a:rPr lang="es-ES" sz="1800" b="1" dirty="0">
                <a:solidFill>
                  <a:srgbClr val="66FF33"/>
                </a:solidFill>
                <a:effectLst/>
                <a:latin typeface="+mj-lt"/>
                <a:ea typeface="Calibri" panose="020F0502020204030204" pitchFamily="34" charset="0"/>
                <a:cs typeface="Times New Roman" panose="02020603050405020304" pitchFamily="18" charset="0"/>
              </a:rPr>
              <a:t>Servicio de </a:t>
            </a:r>
            <a:r>
              <a:rPr lang="es-ES" sz="1800" b="1" dirty="0" err="1">
                <a:solidFill>
                  <a:srgbClr val="66FF33"/>
                </a:solidFill>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todo servicio y actividad, en relación con cualquier </a:t>
            </a:r>
            <a:r>
              <a:rPr lang="es-ES" sz="1800" dirty="0" err="1">
                <a:effectLst/>
                <a:latin typeface="+mj-lt"/>
                <a:ea typeface="Calibri" panose="020F0502020204030204" pitchFamily="34" charset="0"/>
                <a:cs typeface="Times New Roman" panose="02020603050405020304" pitchFamily="18" charset="0"/>
              </a:rPr>
              <a:t>criptoactivo</a:t>
            </a:r>
            <a:r>
              <a:rPr lang="es-ES" sz="1800" dirty="0">
                <a:effectLst/>
                <a:latin typeface="+mj-lt"/>
                <a:ea typeface="Calibri" panose="020F0502020204030204" pitchFamily="34" charset="0"/>
                <a:cs typeface="Times New Roman" panose="02020603050405020304" pitchFamily="18" charset="0"/>
              </a:rPr>
              <a:t>, que se enumera a continuación: </a:t>
            </a:r>
            <a:endParaRPr lang="es-ES" sz="1400" dirty="0">
              <a:effectLst/>
              <a:latin typeface="+mj-lt"/>
              <a:ea typeface="Calibri" panose="020F0502020204030204" pitchFamily="34" charset="0"/>
              <a:cs typeface="Times New Roman" panose="02020603050405020304" pitchFamily="18" charset="0"/>
            </a:endParaRPr>
          </a:p>
          <a:p>
            <a:pPr algn="just">
              <a:spcAft>
                <a:spcPts val="800"/>
              </a:spcAft>
            </a:pPr>
            <a:r>
              <a:rPr lang="es-ES" sz="1800" dirty="0">
                <a:effectLst/>
                <a:latin typeface="+mj-lt"/>
                <a:ea typeface="Calibri" panose="020F0502020204030204" pitchFamily="34" charset="0"/>
                <a:cs typeface="Times New Roman" panose="02020603050405020304" pitchFamily="18" charset="0"/>
              </a:rPr>
              <a:t>a) la custodia y la administración de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por cuenta de terceros;</a:t>
            </a:r>
            <a:endParaRPr lang="es-ES" sz="1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42606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3661DF-142D-4649-BA17-319EA9F0345C}"/>
              </a:ext>
            </a:extLst>
          </p:cNvPr>
          <p:cNvSpPr txBox="1"/>
          <p:nvPr/>
        </p:nvSpPr>
        <p:spPr>
          <a:xfrm>
            <a:off x="943252" y="511340"/>
            <a:ext cx="9470254" cy="5535041"/>
          </a:xfrm>
          <a:prstGeom prst="rect">
            <a:avLst/>
          </a:prstGeom>
          <a:noFill/>
        </p:spPr>
        <p:txBody>
          <a:bodyPr wrap="square">
            <a:spAutoFit/>
          </a:bodyPr>
          <a:lstStyle/>
          <a:p>
            <a:pPr algn="just">
              <a:lnSpc>
                <a:spcPct val="107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b) </a:t>
            </a:r>
            <a:r>
              <a:rPr lang="es-ES" sz="1800" dirty="0">
                <a:effectLst/>
                <a:latin typeface="+mj-lt"/>
                <a:ea typeface="Calibri" panose="020F0502020204030204" pitchFamily="34" charset="0"/>
                <a:cs typeface="Times New Roman" panose="02020603050405020304" pitchFamily="18" charset="0"/>
              </a:rPr>
              <a:t>la explotación de una plataforma de negociación de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a:t>
            </a:r>
            <a:endParaRPr lang="es-E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mj-lt"/>
                <a:ea typeface="Calibri" panose="020F0502020204030204" pitchFamily="34" charset="0"/>
                <a:cs typeface="Times New Roman" panose="02020603050405020304" pitchFamily="18" charset="0"/>
              </a:rPr>
              <a:t> c) el canje de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por una moneda </a:t>
            </a:r>
            <a:r>
              <a:rPr lang="es-ES" sz="1800" dirty="0" err="1">
                <a:effectLst/>
                <a:latin typeface="+mj-lt"/>
                <a:ea typeface="Calibri" panose="020F0502020204030204" pitchFamily="34" charset="0"/>
                <a:cs typeface="Times New Roman" panose="02020603050405020304" pitchFamily="18" charset="0"/>
              </a:rPr>
              <a:t>fiat</a:t>
            </a:r>
            <a:r>
              <a:rPr lang="es-ES" sz="1800" dirty="0">
                <a:effectLst/>
                <a:latin typeface="+mj-lt"/>
                <a:ea typeface="Calibri" panose="020F0502020204030204" pitchFamily="34" charset="0"/>
                <a:cs typeface="Times New Roman" panose="02020603050405020304" pitchFamily="18" charset="0"/>
              </a:rPr>
              <a:t> de curso legal;</a:t>
            </a:r>
            <a:endParaRPr lang="es-E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mj-lt"/>
                <a:ea typeface="Calibri" panose="020F0502020204030204" pitchFamily="34" charset="0"/>
                <a:cs typeface="Times New Roman" panose="02020603050405020304" pitchFamily="18" charset="0"/>
              </a:rPr>
              <a:t> d) el canje de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por otros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a:t>
            </a:r>
            <a:endParaRPr lang="es-E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mj-lt"/>
                <a:ea typeface="Calibri" panose="020F0502020204030204" pitchFamily="34" charset="0"/>
                <a:cs typeface="Times New Roman" panose="02020603050405020304" pitchFamily="18" charset="0"/>
              </a:rPr>
              <a:t>e) la ejecución de órdenes relacionadas con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por cuenta de terceros; </a:t>
            </a:r>
            <a:endParaRPr lang="es-E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mj-lt"/>
                <a:ea typeface="Calibri" panose="020F0502020204030204" pitchFamily="34" charset="0"/>
                <a:cs typeface="Times New Roman" panose="02020603050405020304" pitchFamily="18" charset="0"/>
              </a:rPr>
              <a:t>f) la colocación de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a:t>
            </a:r>
            <a:endParaRPr lang="es-E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mj-lt"/>
                <a:ea typeface="Calibri" panose="020F0502020204030204" pitchFamily="34" charset="0"/>
                <a:cs typeface="Times New Roman" panose="02020603050405020304" pitchFamily="18" charset="0"/>
              </a:rPr>
              <a:t>g) la recepción y transmisión de órdenes relacionadas con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por cuenta de terceros; h) el asesoramiento sobre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a:t>
            </a:r>
            <a:endParaRPr lang="es-E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mj-lt"/>
                <a:ea typeface="Calibri" panose="020F0502020204030204" pitchFamily="34" charset="0"/>
                <a:cs typeface="Times New Roman" panose="02020603050405020304" pitchFamily="18" charset="0"/>
              </a:rPr>
              <a:t>10) </a:t>
            </a:r>
            <a:r>
              <a:rPr lang="es-ES" sz="1800" b="1" dirty="0">
                <a:solidFill>
                  <a:srgbClr val="66FF33"/>
                </a:solidFill>
                <a:effectLst/>
                <a:latin typeface="+mj-lt"/>
                <a:ea typeface="Calibri" panose="020F0502020204030204" pitchFamily="34" charset="0"/>
                <a:cs typeface="Times New Roman" panose="02020603050405020304" pitchFamily="18" charset="0"/>
              </a:rPr>
              <a:t>«Custodia y administración de </a:t>
            </a:r>
            <a:r>
              <a:rPr lang="es-ES" sz="1800" b="1" dirty="0" err="1">
                <a:solidFill>
                  <a:srgbClr val="66FF33"/>
                </a:solidFill>
                <a:effectLst/>
                <a:latin typeface="+mj-lt"/>
                <a:ea typeface="Calibri" panose="020F0502020204030204" pitchFamily="34" charset="0"/>
                <a:cs typeface="Times New Roman" panose="02020603050405020304" pitchFamily="18" charset="0"/>
              </a:rPr>
              <a:t>criptoactivos</a:t>
            </a:r>
            <a:r>
              <a:rPr lang="es-ES" sz="1800" b="1" dirty="0">
                <a:solidFill>
                  <a:srgbClr val="66FF33"/>
                </a:solidFill>
                <a:effectLst/>
                <a:latin typeface="+mj-lt"/>
                <a:ea typeface="Calibri" panose="020F0502020204030204" pitchFamily="34" charset="0"/>
                <a:cs typeface="Times New Roman" panose="02020603050405020304" pitchFamily="18" charset="0"/>
              </a:rPr>
              <a:t> por cuenta de terceros»: </a:t>
            </a:r>
            <a:r>
              <a:rPr lang="es-ES" sz="1800" dirty="0">
                <a:effectLst/>
                <a:latin typeface="+mj-lt"/>
                <a:ea typeface="Calibri" panose="020F0502020204030204" pitchFamily="34" charset="0"/>
                <a:cs typeface="Times New Roman" panose="02020603050405020304" pitchFamily="18" charset="0"/>
              </a:rPr>
              <a:t>la guarda o el control, por cuenta de terceros, de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o de los medios de acceso a esos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en su caso en forma de claves criptográficas privadas. </a:t>
            </a:r>
            <a:endParaRPr lang="es-ES" sz="1400" dirty="0">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s-ES" sz="1800" dirty="0">
                <a:effectLst/>
                <a:latin typeface="+mj-lt"/>
                <a:ea typeface="Calibri" panose="020F0502020204030204" pitchFamily="34" charset="0"/>
                <a:cs typeface="Times New Roman" panose="02020603050405020304" pitchFamily="18" charset="0"/>
              </a:rPr>
              <a:t>11) </a:t>
            </a:r>
            <a:r>
              <a:rPr lang="es-ES" sz="1800" b="1" dirty="0">
                <a:solidFill>
                  <a:srgbClr val="66FF33"/>
                </a:solidFill>
                <a:effectLst/>
                <a:latin typeface="+mj-lt"/>
                <a:ea typeface="Calibri" panose="020F0502020204030204" pitchFamily="34" charset="0"/>
                <a:cs typeface="Times New Roman" panose="02020603050405020304" pitchFamily="18" charset="0"/>
              </a:rPr>
              <a:t>«Explotación de una plataforma de negociación de </a:t>
            </a:r>
            <a:r>
              <a:rPr lang="es-ES" sz="1800" b="1" dirty="0" err="1">
                <a:solidFill>
                  <a:srgbClr val="66FF33"/>
                </a:solidFill>
                <a:effectLst/>
                <a:latin typeface="+mj-lt"/>
                <a:ea typeface="Calibri" panose="020F0502020204030204" pitchFamily="34" charset="0"/>
                <a:cs typeface="Times New Roman" panose="02020603050405020304" pitchFamily="18" charset="0"/>
              </a:rPr>
              <a:t>criptoactivos</a:t>
            </a:r>
            <a:r>
              <a:rPr lang="es-ES" sz="1800" b="1" dirty="0">
                <a:solidFill>
                  <a:srgbClr val="66FF33"/>
                </a:solidFill>
                <a:effectLst/>
                <a:latin typeface="+mj-lt"/>
                <a:ea typeface="Calibri" panose="020F0502020204030204" pitchFamily="34" charset="0"/>
                <a:cs typeface="Times New Roman" panose="02020603050405020304" pitchFamily="18" charset="0"/>
              </a:rPr>
              <a:t>»: </a:t>
            </a:r>
            <a:r>
              <a:rPr lang="es-ES" sz="1800" dirty="0">
                <a:effectLst/>
                <a:latin typeface="+mj-lt"/>
                <a:ea typeface="Calibri" panose="020F0502020204030204" pitchFamily="34" charset="0"/>
                <a:cs typeface="Times New Roman" panose="02020603050405020304" pitchFamily="18" charset="0"/>
              </a:rPr>
              <a:t>la gestión de una o varias plataformas de negociación de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en las que múltiples terceros que compran y venden intereses relacionados con </a:t>
            </a:r>
            <a:r>
              <a:rPr lang="es-ES" sz="1800" dirty="0" err="1">
                <a:effectLst/>
                <a:latin typeface="+mj-lt"/>
                <a:ea typeface="Calibri" panose="020F0502020204030204" pitchFamily="34" charset="0"/>
                <a:cs typeface="Times New Roman" panose="02020603050405020304" pitchFamily="18" charset="0"/>
              </a:rPr>
              <a:t>criptoactivos</a:t>
            </a:r>
            <a:r>
              <a:rPr lang="es-ES" sz="1800" dirty="0">
                <a:effectLst/>
                <a:latin typeface="+mj-lt"/>
                <a:ea typeface="Calibri" panose="020F0502020204030204" pitchFamily="34" charset="0"/>
                <a:cs typeface="Times New Roman" panose="02020603050405020304" pitchFamily="18" charset="0"/>
              </a:rPr>
              <a:t> pueden interactuar de tal manera que nace un contrato, bien al canjearse un </a:t>
            </a:r>
            <a:r>
              <a:rPr lang="es-ES" sz="1800" dirty="0" err="1">
                <a:effectLst/>
                <a:latin typeface="+mj-lt"/>
                <a:ea typeface="Calibri" panose="020F0502020204030204" pitchFamily="34" charset="0"/>
                <a:cs typeface="Times New Roman" panose="02020603050405020304" pitchFamily="18" charset="0"/>
              </a:rPr>
              <a:t>criptoactivo</a:t>
            </a:r>
            <a:r>
              <a:rPr lang="es-ES" sz="1800" dirty="0">
                <a:effectLst/>
                <a:latin typeface="+mj-lt"/>
                <a:ea typeface="Calibri" panose="020F0502020204030204" pitchFamily="34" charset="0"/>
                <a:cs typeface="Times New Roman" panose="02020603050405020304" pitchFamily="18" charset="0"/>
              </a:rPr>
              <a:t> por otro, bien al canjearse un </a:t>
            </a:r>
            <a:r>
              <a:rPr lang="es-ES" sz="1800" dirty="0" err="1">
                <a:effectLst/>
                <a:latin typeface="+mj-lt"/>
                <a:ea typeface="Calibri" panose="020F0502020204030204" pitchFamily="34" charset="0"/>
                <a:cs typeface="Times New Roman" panose="02020603050405020304" pitchFamily="18" charset="0"/>
              </a:rPr>
              <a:t>criptoactivo</a:t>
            </a:r>
            <a:r>
              <a:rPr lang="es-ES" sz="1800" dirty="0">
                <a:effectLst/>
                <a:latin typeface="+mj-lt"/>
                <a:ea typeface="Calibri" panose="020F0502020204030204" pitchFamily="34" charset="0"/>
                <a:cs typeface="Times New Roman" panose="02020603050405020304" pitchFamily="18" charset="0"/>
              </a:rPr>
              <a:t> por una moneda </a:t>
            </a:r>
            <a:r>
              <a:rPr lang="es-ES" sz="1800" dirty="0" err="1">
                <a:effectLst/>
                <a:latin typeface="+mj-lt"/>
                <a:ea typeface="Calibri" panose="020F0502020204030204" pitchFamily="34" charset="0"/>
                <a:cs typeface="Times New Roman" panose="02020603050405020304" pitchFamily="18" charset="0"/>
              </a:rPr>
              <a:t>fiat</a:t>
            </a:r>
            <a:r>
              <a:rPr lang="es-ES" sz="1800" dirty="0">
                <a:effectLst/>
                <a:latin typeface="+mj-lt"/>
                <a:ea typeface="Calibri" panose="020F0502020204030204" pitchFamily="34" charset="0"/>
                <a:cs typeface="Times New Roman" panose="02020603050405020304" pitchFamily="18" charset="0"/>
              </a:rPr>
              <a:t> de curso legal. </a:t>
            </a:r>
            <a:endParaRPr lang="es-ES" sz="1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2885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1DB07C-DD35-428E-B0DF-8DB151696F3A}"/>
              </a:ext>
            </a:extLst>
          </p:cNvPr>
          <p:cNvSpPr txBox="1"/>
          <p:nvPr/>
        </p:nvSpPr>
        <p:spPr>
          <a:xfrm>
            <a:off x="497151" y="435007"/>
            <a:ext cx="11105964" cy="6228243"/>
          </a:xfrm>
          <a:prstGeom prst="rect">
            <a:avLst/>
          </a:prstGeom>
          <a:noFill/>
        </p:spPr>
        <p:txBody>
          <a:bodyPr wrap="square">
            <a:spAutoFit/>
          </a:bodyPr>
          <a:lstStyle/>
          <a:p>
            <a:pPr algn="just">
              <a:lnSpc>
                <a:spcPct val="107000"/>
              </a:lnSpc>
              <a:spcAft>
                <a:spcPts val="800"/>
              </a:spcAft>
            </a:pPr>
            <a:r>
              <a:rPr lang="es-ES" sz="1600" dirty="0">
                <a:effectLst/>
                <a:latin typeface="Arial" panose="020B0604020202020204" pitchFamily="34" charset="0"/>
                <a:ea typeface="Calibri" panose="020F0502020204030204" pitchFamily="34" charset="0"/>
                <a:cs typeface="Times New Roman" panose="02020603050405020304" pitchFamily="18" charset="0"/>
              </a:rPr>
              <a:t>12) </a:t>
            </a:r>
            <a:r>
              <a:rPr lang="es-ES" sz="1600" b="1" dirty="0">
                <a:solidFill>
                  <a:srgbClr val="66FF33"/>
                </a:solidFill>
                <a:effectLst/>
                <a:latin typeface="+mj-lt"/>
                <a:ea typeface="Calibri" panose="020F0502020204030204" pitchFamily="34" charset="0"/>
                <a:cs typeface="Times New Roman" panose="02020603050405020304" pitchFamily="18" charset="0"/>
              </a:rPr>
              <a:t>«Canje de </a:t>
            </a:r>
            <a:r>
              <a:rPr lang="es-ES" sz="1600" b="1" dirty="0" err="1">
                <a:solidFill>
                  <a:srgbClr val="66FF33"/>
                </a:solidFill>
                <a:effectLst/>
                <a:latin typeface="+mj-lt"/>
                <a:ea typeface="Calibri" panose="020F0502020204030204" pitchFamily="34" charset="0"/>
                <a:cs typeface="Times New Roman" panose="02020603050405020304" pitchFamily="18" charset="0"/>
              </a:rPr>
              <a:t>criptoactivos</a:t>
            </a:r>
            <a:r>
              <a:rPr lang="es-ES" sz="1600" b="1" dirty="0">
                <a:solidFill>
                  <a:srgbClr val="66FF33"/>
                </a:solidFill>
                <a:effectLst/>
                <a:latin typeface="+mj-lt"/>
                <a:ea typeface="Calibri" panose="020F0502020204030204" pitchFamily="34" charset="0"/>
                <a:cs typeface="Times New Roman" panose="02020603050405020304" pitchFamily="18" charset="0"/>
              </a:rPr>
              <a:t> por moneda </a:t>
            </a:r>
            <a:r>
              <a:rPr lang="es-ES" sz="1600" b="1" dirty="0" err="1">
                <a:solidFill>
                  <a:srgbClr val="66FF33"/>
                </a:solidFill>
                <a:effectLst/>
                <a:latin typeface="+mj-lt"/>
                <a:ea typeface="Calibri" panose="020F0502020204030204" pitchFamily="34" charset="0"/>
                <a:cs typeface="Times New Roman" panose="02020603050405020304" pitchFamily="18" charset="0"/>
              </a:rPr>
              <a:t>fiat</a:t>
            </a:r>
            <a:r>
              <a:rPr lang="es-ES" sz="1600" b="1" dirty="0">
                <a:solidFill>
                  <a:srgbClr val="66FF33"/>
                </a:solidFill>
                <a:effectLst/>
                <a:latin typeface="+mj-lt"/>
                <a:ea typeface="Calibri" panose="020F0502020204030204" pitchFamily="34" charset="0"/>
                <a:cs typeface="Times New Roman" panose="02020603050405020304" pitchFamily="18" charset="0"/>
              </a:rPr>
              <a:t>»: </a:t>
            </a:r>
            <a:r>
              <a:rPr lang="es-ES" sz="1600" dirty="0">
                <a:effectLst/>
                <a:latin typeface="+mj-lt"/>
                <a:ea typeface="Calibri" panose="020F0502020204030204" pitchFamily="34" charset="0"/>
                <a:cs typeface="Times New Roman" panose="02020603050405020304" pitchFamily="18" charset="0"/>
              </a:rPr>
              <a:t>la celebración de contratos de compra o venta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con terceros, a cambio de una moneda </a:t>
            </a:r>
            <a:r>
              <a:rPr lang="es-ES" sz="1600" dirty="0" err="1">
                <a:effectLst/>
                <a:latin typeface="+mj-lt"/>
                <a:ea typeface="Calibri" panose="020F0502020204030204" pitchFamily="34" charset="0"/>
                <a:cs typeface="Times New Roman" panose="02020603050405020304" pitchFamily="18" charset="0"/>
              </a:rPr>
              <a:t>fiat</a:t>
            </a:r>
            <a:r>
              <a:rPr lang="es-ES" sz="1600" dirty="0">
                <a:effectLst/>
                <a:latin typeface="+mj-lt"/>
                <a:ea typeface="Calibri" panose="020F0502020204030204" pitchFamily="34" charset="0"/>
                <a:cs typeface="Times New Roman" panose="02020603050405020304" pitchFamily="18" charset="0"/>
              </a:rPr>
              <a:t> de curso legal, utilizando capital propio.</a:t>
            </a:r>
          </a:p>
          <a:p>
            <a:pPr algn="just">
              <a:lnSpc>
                <a:spcPct val="107000"/>
              </a:lnSpc>
              <a:spcAft>
                <a:spcPts val="800"/>
              </a:spcAft>
            </a:pPr>
            <a:r>
              <a:rPr lang="es-ES" sz="1600" dirty="0">
                <a:effectLst/>
                <a:latin typeface="+mj-lt"/>
                <a:ea typeface="Calibri" panose="020F0502020204030204" pitchFamily="34" charset="0"/>
                <a:cs typeface="Times New Roman" panose="02020603050405020304" pitchFamily="18" charset="0"/>
              </a:rPr>
              <a:t> 13) </a:t>
            </a:r>
            <a:r>
              <a:rPr lang="es-ES" sz="1600" b="1" dirty="0">
                <a:solidFill>
                  <a:srgbClr val="66FF33"/>
                </a:solidFill>
                <a:effectLst/>
                <a:latin typeface="+mj-lt"/>
                <a:ea typeface="Calibri" panose="020F0502020204030204" pitchFamily="34" charset="0"/>
                <a:cs typeface="Times New Roman" panose="02020603050405020304" pitchFamily="18" charset="0"/>
              </a:rPr>
              <a:t>«Canje de </a:t>
            </a:r>
            <a:r>
              <a:rPr lang="es-ES" sz="1600" b="1" dirty="0" err="1">
                <a:solidFill>
                  <a:srgbClr val="66FF33"/>
                </a:solidFill>
                <a:effectLst/>
                <a:latin typeface="+mj-lt"/>
                <a:ea typeface="Calibri" panose="020F0502020204030204" pitchFamily="34" charset="0"/>
                <a:cs typeface="Times New Roman" panose="02020603050405020304" pitchFamily="18" charset="0"/>
              </a:rPr>
              <a:t>criptoactivos</a:t>
            </a:r>
            <a:r>
              <a:rPr lang="es-ES" sz="1600" b="1" dirty="0">
                <a:solidFill>
                  <a:srgbClr val="66FF33"/>
                </a:solidFill>
                <a:effectLst/>
                <a:latin typeface="+mj-lt"/>
                <a:ea typeface="Calibri" panose="020F0502020204030204" pitchFamily="34" charset="0"/>
                <a:cs typeface="Times New Roman" panose="02020603050405020304" pitchFamily="18" charset="0"/>
              </a:rPr>
              <a:t> por otros </a:t>
            </a:r>
            <a:r>
              <a:rPr lang="es-ES" sz="1600" b="1" dirty="0" err="1">
                <a:solidFill>
                  <a:srgbClr val="66FF33"/>
                </a:solidFill>
                <a:effectLst/>
                <a:latin typeface="+mj-lt"/>
                <a:ea typeface="Calibri" panose="020F0502020204030204" pitchFamily="34" charset="0"/>
                <a:cs typeface="Times New Roman" panose="02020603050405020304" pitchFamily="18" charset="0"/>
              </a:rPr>
              <a:t>criptoactivos</a:t>
            </a:r>
            <a:r>
              <a:rPr lang="es-ES" sz="1600" b="1" dirty="0">
                <a:solidFill>
                  <a:srgbClr val="66FF33"/>
                </a:solidFill>
                <a:effectLst/>
                <a:latin typeface="+mj-lt"/>
                <a:ea typeface="Calibri" panose="020F0502020204030204" pitchFamily="34" charset="0"/>
                <a:cs typeface="Times New Roman" panose="02020603050405020304" pitchFamily="18" charset="0"/>
              </a:rPr>
              <a:t>»: </a:t>
            </a:r>
            <a:r>
              <a:rPr lang="es-ES" sz="1600" dirty="0">
                <a:effectLst/>
                <a:latin typeface="+mj-lt"/>
                <a:ea typeface="Calibri" panose="020F0502020204030204" pitchFamily="34" charset="0"/>
                <a:cs typeface="Times New Roman" panose="02020603050405020304" pitchFamily="18" charset="0"/>
              </a:rPr>
              <a:t>la celebración de contratos de compra o venta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con terceros, a cambio de otros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utilizando capital propio. </a:t>
            </a:r>
          </a:p>
          <a:p>
            <a:pPr algn="just">
              <a:lnSpc>
                <a:spcPct val="107000"/>
              </a:lnSpc>
              <a:spcAft>
                <a:spcPts val="800"/>
              </a:spcAft>
            </a:pPr>
            <a:r>
              <a:rPr lang="es-ES" sz="1600" dirty="0">
                <a:effectLst/>
                <a:latin typeface="+mj-lt"/>
                <a:ea typeface="Calibri" panose="020F0502020204030204" pitchFamily="34" charset="0"/>
                <a:cs typeface="Times New Roman" panose="02020603050405020304" pitchFamily="18" charset="0"/>
              </a:rPr>
              <a:t>14) </a:t>
            </a:r>
            <a:r>
              <a:rPr lang="es-ES" sz="1600" b="1" dirty="0">
                <a:solidFill>
                  <a:srgbClr val="66FF33"/>
                </a:solidFill>
                <a:effectLst/>
                <a:latin typeface="+mj-lt"/>
                <a:ea typeface="Calibri" panose="020F0502020204030204" pitchFamily="34" charset="0"/>
                <a:cs typeface="Times New Roman" panose="02020603050405020304" pitchFamily="18" charset="0"/>
              </a:rPr>
              <a:t>«Ejecución de órdenes relacionadas con </a:t>
            </a:r>
            <a:r>
              <a:rPr lang="es-ES" sz="1600" b="1" dirty="0" err="1">
                <a:solidFill>
                  <a:srgbClr val="66FF33"/>
                </a:solidFill>
                <a:effectLst/>
                <a:latin typeface="+mj-lt"/>
                <a:ea typeface="Calibri" panose="020F0502020204030204" pitchFamily="34" charset="0"/>
                <a:cs typeface="Times New Roman" panose="02020603050405020304" pitchFamily="18" charset="0"/>
              </a:rPr>
              <a:t>criptoactivos</a:t>
            </a:r>
            <a:r>
              <a:rPr lang="es-ES" sz="1600" b="1" dirty="0">
                <a:solidFill>
                  <a:srgbClr val="66FF33"/>
                </a:solidFill>
                <a:effectLst/>
                <a:latin typeface="+mj-lt"/>
                <a:ea typeface="Calibri" panose="020F0502020204030204" pitchFamily="34" charset="0"/>
                <a:cs typeface="Times New Roman" panose="02020603050405020304" pitchFamily="18" charset="0"/>
              </a:rPr>
              <a:t> por cuenta de terceros</a:t>
            </a:r>
            <a:r>
              <a:rPr lang="es-ES" sz="1600" dirty="0">
                <a:effectLst/>
                <a:latin typeface="+mj-lt"/>
                <a:ea typeface="Calibri" panose="020F0502020204030204" pitchFamily="34" charset="0"/>
                <a:cs typeface="Times New Roman" panose="02020603050405020304" pitchFamily="18" charset="0"/>
              </a:rPr>
              <a:t>»: la celebración de acuerdos, por cuenta de terceros, para la compra o venta de uno o varios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o para la suscripción de uno o varios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a:t>
            </a:r>
          </a:p>
          <a:p>
            <a:pPr algn="just">
              <a:lnSpc>
                <a:spcPct val="107000"/>
              </a:lnSpc>
              <a:spcAft>
                <a:spcPts val="800"/>
              </a:spcAft>
            </a:pPr>
            <a:r>
              <a:rPr lang="es-ES" sz="1600" dirty="0">
                <a:effectLst/>
                <a:latin typeface="+mj-lt"/>
                <a:ea typeface="Calibri" panose="020F0502020204030204" pitchFamily="34" charset="0"/>
                <a:cs typeface="Times New Roman" panose="02020603050405020304" pitchFamily="18" charset="0"/>
              </a:rPr>
              <a:t>15) </a:t>
            </a:r>
            <a:r>
              <a:rPr lang="es-ES" sz="1600" b="1" dirty="0">
                <a:solidFill>
                  <a:srgbClr val="66FF33"/>
                </a:solidFill>
                <a:effectLst/>
                <a:latin typeface="+mj-lt"/>
                <a:ea typeface="Calibri" panose="020F0502020204030204" pitchFamily="34" charset="0"/>
                <a:cs typeface="Times New Roman" panose="02020603050405020304" pitchFamily="18" charset="0"/>
              </a:rPr>
              <a:t>«Colocación de </a:t>
            </a:r>
            <a:r>
              <a:rPr lang="es-ES" sz="1600" b="1" dirty="0" err="1">
                <a:solidFill>
                  <a:srgbClr val="66FF33"/>
                </a:solidFill>
                <a:effectLst/>
                <a:latin typeface="+mj-lt"/>
                <a:ea typeface="Calibri" panose="020F0502020204030204" pitchFamily="34" charset="0"/>
                <a:cs typeface="Times New Roman" panose="02020603050405020304" pitchFamily="18" charset="0"/>
              </a:rPr>
              <a:t>criptoactivos</a:t>
            </a:r>
            <a:r>
              <a:rPr lang="es-ES" sz="1600" b="1" dirty="0">
                <a:solidFill>
                  <a:srgbClr val="66FF33"/>
                </a:solidFill>
                <a:effectLst/>
                <a:latin typeface="+mj-lt"/>
                <a:ea typeface="Calibri" panose="020F0502020204030204" pitchFamily="34" charset="0"/>
                <a:cs typeface="Times New Roman" panose="02020603050405020304" pitchFamily="18" charset="0"/>
              </a:rPr>
              <a:t>»: </a:t>
            </a:r>
            <a:r>
              <a:rPr lang="es-ES" sz="1600" dirty="0">
                <a:effectLst/>
                <a:latin typeface="+mj-lt"/>
                <a:ea typeface="Calibri" panose="020F0502020204030204" pitchFamily="34" charset="0"/>
                <a:cs typeface="Times New Roman" panose="02020603050405020304" pitchFamily="18" charset="0"/>
              </a:rPr>
              <a:t>la comercialización, entre compradores definidos,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de nueva emisión, o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ya emitidos, pero no admitidos a negociación en una plataforma de negociación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y que no conlleva una oferta pública ni una oferta a los actuales titulares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del emisor. </a:t>
            </a:r>
          </a:p>
          <a:p>
            <a:pPr algn="just">
              <a:lnSpc>
                <a:spcPct val="107000"/>
              </a:lnSpc>
              <a:spcAft>
                <a:spcPts val="800"/>
              </a:spcAft>
            </a:pPr>
            <a:r>
              <a:rPr lang="es-ES" sz="1600" dirty="0">
                <a:effectLst/>
                <a:latin typeface="+mj-lt"/>
                <a:ea typeface="Calibri" panose="020F0502020204030204" pitchFamily="34" charset="0"/>
                <a:cs typeface="Times New Roman" panose="02020603050405020304" pitchFamily="18" charset="0"/>
              </a:rPr>
              <a:t>16) </a:t>
            </a:r>
            <a:r>
              <a:rPr lang="es-ES" sz="1600" dirty="0">
                <a:solidFill>
                  <a:schemeClr val="accent2"/>
                </a:solidFill>
                <a:effectLst/>
                <a:latin typeface="+mj-lt"/>
                <a:ea typeface="Calibri" panose="020F0502020204030204" pitchFamily="34" charset="0"/>
                <a:cs typeface="Times New Roman" panose="02020603050405020304" pitchFamily="18" charset="0"/>
              </a:rPr>
              <a:t>«</a:t>
            </a:r>
            <a:r>
              <a:rPr lang="es-ES" sz="1600" dirty="0">
                <a:solidFill>
                  <a:srgbClr val="66FF33"/>
                </a:solidFill>
                <a:effectLst/>
                <a:latin typeface="+mj-lt"/>
                <a:ea typeface="Calibri" panose="020F0502020204030204" pitchFamily="34" charset="0"/>
                <a:cs typeface="Times New Roman" panose="02020603050405020304" pitchFamily="18" charset="0"/>
              </a:rPr>
              <a:t>Recepción y transmisión de órdenes relacionadas con </a:t>
            </a:r>
            <a:r>
              <a:rPr lang="es-ES" sz="1600" dirty="0" err="1">
                <a:solidFill>
                  <a:srgbClr val="66FF33"/>
                </a:solidFill>
                <a:effectLst/>
                <a:latin typeface="+mj-lt"/>
                <a:ea typeface="Calibri" panose="020F0502020204030204" pitchFamily="34" charset="0"/>
                <a:cs typeface="Times New Roman" panose="02020603050405020304" pitchFamily="18" charset="0"/>
              </a:rPr>
              <a:t>criptoactivos</a:t>
            </a:r>
            <a:r>
              <a:rPr lang="es-ES" sz="1600" dirty="0">
                <a:solidFill>
                  <a:srgbClr val="66FF33"/>
                </a:solidFill>
                <a:effectLst/>
                <a:latin typeface="+mj-lt"/>
                <a:ea typeface="Calibri" panose="020F0502020204030204" pitchFamily="34" charset="0"/>
                <a:cs typeface="Times New Roman" panose="02020603050405020304" pitchFamily="18" charset="0"/>
              </a:rPr>
              <a:t> por cuenta de terceros</a:t>
            </a:r>
            <a:r>
              <a:rPr lang="es-ES" sz="1600" dirty="0">
                <a:effectLst/>
                <a:latin typeface="+mj-lt"/>
                <a:ea typeface="Calibri" panose="020F0502020204030204" pitchFamily="34" charset="0"/>
                <a:cs typeface="Times New Roman" panose="02020603050405020304" pitchFamily="18" charset="0"/>
              </a:rPr>
              <a:t>»: la recepción de la orden de una persona de comprar o vender uno o varios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o de suscribir uno o varios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y la transmisión de esa orden a un tercero para su ejecución. </a:t>
            </a:r>
          </a:p>
          <a:p>
            <a:pPr algn="just">
              <a:lnSpc>
                <a:spcPct val="107000"/>
              </a:lnSpc>
              <a:spcAft>
                <a:spcPts val="800"/>
              </a:spcAft>
            </a:pPr>
            <a:r>
              <a:rPr lang="es-ES" sz="1600" dirty="0">
                <a:effectLst/>
                <a:latin typeface="+mj-lt"/>
                <a:ea typeface="Calibri" panose="020F0502020204030204" pitchFamily="34" charset="0"/>
                <a:cs typeface="Times New Roman" panose="02020603050405020304" pitchFamily="18" charset="0"/>
              </a:rPr>
              <a:t>17) </a:t>
            </a:r>
            <a:r>
              <a:rPr lang="es-ES" sz="1600" b="1" dirty="0">
                <a:solidFill>
                  <a:srgbClr val="66FF33"/>
                </a:solidFill>
                <a:effectLst/>
                <a:latin typeface="+mj-lt"/>
                <a:ea typeface="Calibri" panose="020F0502020204030204" pitchFamily="34" charset="0"/>
                <a:cs typeface="Times New Roman" panose="02020603050405020304" pitchFamily="18" charset="0"/>
              </a:rPr>
              <a:t>«Asesoramiento sobre </a:t>
            </a:r>
            <a:r>
              <a:rPr lang="es-ES" sz="1600" b="1" dirty="0" err="1">
                <a:solidFill>
                  <a:srgbClr val="66FF33"/>
                </a:solidFill>
                <a:effectLst/>
                <a:latin typeface="+mj-lt"/>
                <a:ea typeface="Calibri" panose="020F0502020204030204" pitchFamily="34" charset="0"/>
                <a:cs typeface="Times New Roman" panose="02020603050405020304" pitchFamily="18" charset="0"/>
              </a:rPr>
              <a:t>criptoactivos</a:t>
            </a:r>
            <a:r>
              <a:rPr lang="es-ES" sz="1600" b="1" dirty="0">
                <a:solidFill>
                  <a:srgbClr val="66FF33"/>
                </a:solidFill>
                <a:effectLst/>
                <a:latin typeface="+mj-lt"/>
                <a:ea typeface="Calibri" panose="020F0502020204030204" pitchFamily="34" charset="0"/>
                <a:cs typeface="Times New Roman" panose="02020603050405020304" pitchFamily="18" charset="0"/>
              </a:rPr>
              <a:t>»: </a:t>
            </a:r>
            <a:r>
              <a:rPr lang="es-ES" sz="1600" dirty="0">
                <a:effectLst/>
                <a:latin typeface="+mj-lt"/>
                <a:ea typeface="Calibri" panose="020F0502020204030204" pitchFamily="34" charset="0"/>
                <a:cs typeface="Times New Roman" panose="02020603050405020304" pitchFamily="18" charset="0"/>
              </a:rPr>
              <a:t>proponer, hacer o comprometerse a hacer recomendaciones personalizadas o específicas a un tercero, bien a petición de ese tercero, bien a iniciativa del proveedor de servicios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que presta el asesoramiento, acerca de la adquisición o la venta de uno o varios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o del uso de servicios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a:t>
            </a:r>
          </a:p>
          <a:p>
            <a:pPr algn="just">
              <a:lnSpc>
                <a:spcPct val="107000"/>
              </a:lnSpc>
              <a:spcAft>
                <a:spcPts val="800"/>
              </a:spcAft>
            </a:pPr>
            <a:r>
              <a:rPr lang="es-ES" sz="1600" dirty="0">
                <a:effectLst/>
                <a:latin typeface="+mj-lt"/>
                <a:ea typeface="Calibri" panose="020F0502020204030204" pitchFamily="34" charset="0"/>
                <a:cs typeface="Times New Roman" panose="02020603050405020304" pitchFamily="18" charset="0"/>
              </a:rPr>
              <a:t>18) </a:t>
            </a:r>
            <a:r>
              <a:rPr lang="es-ES" sz="1600" b="1" dirty="0">
                <a:solidFill>
                  <a:srgbClr val="66FF33"/>
                </a:solidFill>
                <a:effectLst/>
                <a:latin typeface="+mj-lt"/>
                <a:ea typeface="Calibri" panose="020F0502020204030204" pitchFamily="34" charset="0"/>
                <a:cs typeface="Times New Roman" panose="02020603050405020304" pitchFamily="18" charset="0"/>
              </a:rPr>
              <a:t>«Órgano de dirección»: </a:t>
            </a:r>
            <a:r>
              <a:rPr lang="es-ES" sz="1600" dirty="0">
                <a:effectLst/>
                <a:latin typeface="+mj-lt"/>
                <a:ea typeface="Calibri" panose="020F0502020204030204" pitchFamily="34" charset="0"/>
                <a:cs typeface="Times New Roman" panose="02020603050405020304" pitchFamily="18" charset="0"/>
              </a:rPr>
              <a:t>el órgano de un emisor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o de un proveedor de servicios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nombrado de conformidad con el Derecho nacional y habilitado para fijar la estrategia, los objetivos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33539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003865-B4CB-47D4-BFC7-EF8080FB2C6A}"/>
              </a:ext>
            </a:extLst>
          </p:cNvPr>
          <p:cNvSpPr>
            <a:spLocks noGrp="1"/>
          </p:cNvSpPr>
          <p:nvPr>
            <p:ph type="title"/>
          </p:nvPr>
        </p:nvSpPr>
        <p:spPr/>
        <p:txBody>
          <a:bodyPr>
            <a:normAutofit fontScale="90000"/>
          </a:bodyPr>
          <a:lstStyle/>
          <a:p>
            <a:pPr>
              <a:lnSpc>
                <a:spcPct val="107000"/>
              </a:lnSpc>
              <a:spcAft>
                <a:spcPts val="800"/>
              </a:spcAft>
            </a:pPr>
            <a:r>
              <a:rPr lang="es-ES" sz="1800" b="1" dirty="0">
                <a:solidFill>
                  <a:srgbClr val="66FF33"/>
                </a:solidFill>
                <a:effectLst/>
                <a:latin typeface="Arial" panose="020B0604020202020204" pitchFamily="34" charset="0"/>
                <a:ea typeface="Calibri" panose="020F0502020204030204" pitchFamily="34" charset="0"/>
                <a:cs typeface="Times New Roman" panose="02020603050405020304" pitchFamily="18" charset="0"/>
              </a:rPr>
              <a:t>Articulo 4. </a:t>
            </a:r>
            <a:br>
              <a:rPr lang="es-ES" sz="1800" dirty="0">
                <a:effectLst/>
                <a:latin typeface="Calibri" panose="020F0502020204030204" pitchFamily="34" charset="0"/>
                <a:ea typeface="Calibri" panose="020F0502020204030204" pitchFamily="34" charset="0"/>
                <a:cs typeface="Times New Roman" panose="02020603050405020304" pitchFamily="18" charset="0"/>
              </a:rPr>
            </a:br>
            <a:r>
              <a:rPr lang="es-ES_tradnl" sz="1600" b="1" i="1" dirty="0">
                <a:solidFill>
                  <a:srgbClr val="66FF33"/>
                </a:solidFill>
                <a:effectLst/>
                <a:latin typeface="Bookman Old Style" panose="02050604050505020204" pitchFamily="18" charset="0"/>
                <a:ea typeface="Calibri" panose="020F0502020204030204" pitchFamily="34" charset="0"/>
              </a:rPr>
              <a:t>Ofertas públicas de </a:t>
            </a:r>
            <a:r>
              <a:rPr lang="es-ES_tradnl" sz="1600" b="1" i="1" dirty="0" err="1">
                <a:solidFill>
                  <a:srgbClr val="66FF33"/>
                </a:solidFill>
                <a:effectLst/>
                <a:latin typeface="Bookman Old Style" panose="02050604050505020204" pitchFamily="18" charset="0"/>
                <a:ea typeface="Calibri" panose="020F0502020204030204" pitchFamily="34" charset="0"/>
              </a:rPr>
              <a:t>criptoactivos</a:t>
            </a:r>
            <a:r>
              <a:rPr lang="es-ES_tradnl" sz="1600" b="1" i="1" dirty="0">
                <a:solidFill>
                  <a:srgbClr val="66FF33"/>
                </a:solidFill>
                <a:effectLst/>
                <a:latin typeface="Bookman Old Style" panose="02050604050505020204" pitchFamily="18" charset="0"/>
                <a:ea typeface="Calibri" panose="020F0502020204030204" pitchFamily="34" charset="0"/>
              </a:rPr>
              <a:t>, distintos de fichas referenciadas a activos o fichas de dinero electrónico, y admisión a negociación de dichos </a:t>
            </a:r>
            <a:r>
              <a:rPr lang="es-ES_tradnl" sz="1600" b="1" i="1" dirty="0" err="1">
                <a:solidFill>
                  <a:srgbClr val="66FF33"/>
                </a:solidFill>
                <a:effectLst/>
                <a:latin typeface="Bookman Old Style" panose="02050604050505020204" pitchFamily="18" charset="0"/>
                <a:ea typeface="Calibri" panose="020F0502020204030204" pitchFamily="34" charset="0"/>
              </a:rPr>
              <a:t>criptoactivos</a:t>
            </a:r>
            <a:r>
              <a:rPr lang="es-ES_tradnl" sz="1600" b="1" i="1" dirty="0">
                <a:solidFill>
                  <a:srgbClr val="66FF33"/>
                </a:solidFill>
                <a:effectLst/>
                <a:latin typeface="Bookman Old Style" panose="02050604050505020204" pitchFamily="18" charset="0"/>
                <a:ea typeface="Calibri" panose="020F0502020204030204" pitchFamily="34" charset="0"/>
              </a:rPr>
              <a:t> en plataformas de negociación de </a:t>
            </a:r>
            <a:r>
              <a:rPr lang="es-ES_tradnl" sz="1600" b="1" i="1" dirty="0" err="1">
                <a:solidFill>
                  <a:srgbClr val="66FF33"/>
                </a:solidFill>
                <a:effectLst/>
                <a:latin typeface="Bookman Old Style" panose="02050604050505020204" pitchFamily="18" charset="0"/>
                <a:ea typeface="Calibri" panose="020F0502020204030204" pitchFamily="34" charset="0"/>
              </a:rPr>
              <a:t>criptoactivos</a:t>
            </a:r>
            <a:br>
              <a:rPr lang="es-ES" sz="1600" i="1" dirty="0">
                <a:solidFill>
                  <a:srgbClr val="66FF33"/>
                </a:solidFill>
                <a:effectLst/>
                <a:latin typeface="Bookman Old Style" panose="02050604050505020204" pitchFamily="18" charset="0"/>
                <a:ea typeface="Calibri" panose="020F0502020204030204" pitchFamily="34" charset="0"/>
              </a:rPr>
            </a:br>
            <a:r>
              <a:rPr lang="es-ES_tradnl" sz="1600" dirty="0">
                <a:solidFill>
                  <a:schemeClr val="accent6">
                    <a:lumMod val="75000"/>
                  </a:schemeClr>
                </a:solidFill>
                <a:effectLst/>
                <a:latin typeface="Bookman Old Style" panose="02050604050505020204" pitchFamily="18" charset="0"/>
                <a:ea typeface="Calibri" panose="020F0502020204030204" pitchFamily="34" charset="0"/>
              </a:rPr>
              <a:t>1.	</a:t>
            </a:r>
            <a:r>
              <a:rPr lang="es-ES_tradnl" sz="1600" dirty="0">
                <a:solidFill>
                  <a:schemeClr val="tx1"/>
                </a:solidFill>
                <a:effectLst/>
                <a:latin typeface="Bookman Old Style" panose="02050604050505020204" pitchFamily="18" charset="0"/>
                <a:ea typeface="Calibri" panose="020F0502020204030204" pitchFamily="34" charset="0"/>
              </a:rPr>
              <a:t>Un emisor de </a:t>
            </a:r>
            <a:r>
              <a:rPr lang="es-ES_tradnl" sz="1600" dirty="0" err="1">
                <a:solidFill>
                  <a:schemeClr val="tx1"/>
                </a:solidFill>
                <a:effectLst/>
                <a:latin typeface="Bookman Old Style" panose="02050604050505020204" pitchFamily="18" charset="0"/>
                <a:ea typeface="Calibri" panose="020F0502020204030204" pitchFamily="34" charset="0"/>
              </a:rPr>
              <a:t>criptoactivos</a:t>
            </a:r>
            <a:r>
              <a:rPr lang="es-ES_tradnl" sz="1600" dirty="0">
                <a:solidFill>
                  <a:schemeClr val="tx1"/>
                </a:solidFill>
                <a:effectLst/>
                <a:latin typeface="Bookman Old Style" panose="02050604050505020204" pitchFamily="18" charset="0"/>
                <a:ea typeface="Calibri" panose="020F0502020204030204" pitchFamily="34" charset="0"/>
              </a:rPr>
              <a:t>, distintos de fichas referenciadas a activos o fichas de dinero electrónico, no podrá, en la Unión, ofertar públicamente dichos </a:t>
            </a:r>
            <a:r>
              <a:rPr lang="es-ES_tradnl" sz="1600" dirty="0" err="1">
                <a:solidFill>
                  <a:schemeClr val="tx1"/>
                </a:solidFill>
                <a:effectLst/>
                <a:latin typeface="Bookman Old Style" panose="02050604050505020204" pitchFamily="18" charset="0"/>
                <a:ea typeface="Calibri" panose="020F0502020204030204" pitchFamily="34" charset="0"/>
              </a:rPr>
              <a:t>criptoactivos</a:t>
            </a:r>
            <a:r>
              <a:rPr lang="es-ES_tradnl" sz="1600" dirty="0">
                <a:solidFill>
                  <a:schemeClr val="tx1"/>
                </a:solidFill>
                <a:effectLst/>
                <a:latin typeface="Bookman Old Style" panose="02050604050505020204" pitchFamily="18" charset="0"/>
                <a:ea typeface="Calibri" panose="020F0502020204030204" pitchFamily="34" charset="0"/>
              </a:rPr>
              <a:t> ni solicitar su admisión a negociación en una plataforma de negociación de </a:t>
            </a:r>
            <a:r>
              <a:rPr lang="es-ES_tradnl" sz="1600" dirty="0" err="1">
                <a:solidFill>
                  <a:schemeClr val="tx1"/>
                </a:solidFill>
                <a:effectLst/>
                <a:latin typeface="Bookman Old Style" panose="02050604050505020204" pitchFamily="18" charset="0"/>
                <a:ea typeface="Calibri" panose="020F0502020204030204" pitchFamily="34" charset="0"/>
              </a:rPr>
              <a:t>criptoactivos</a:t>
            </a:r>
            <a:r>
              <a:rPr lang="es-ES_tradnl" sz="1600" dirty="0">
                <a:solidFill>
                  <a:schemeClr val="tx1"/>
                </a:solidFill>
                <a:effectLst/>
                <a:latin typeface="Bookman Old Style" panose="02050604050505020204" pitchFamily="18" charset="0"/>
                <a:ea typeface="Calibri" panose="020F0502020204030204" pitchFamily="34" charset="0"/>
              </a:rPr>
              <a:t> a menos que:</a:t>
            </a:r>
            <a:br>
              <a:rPr lang="es-ES" sz="1600" dirty="0">
                <a:solidFill>
                  <a:schemeClr val="tx1"/>
                </a:solidFill>
                <a:effectLst/>
                <a:latin typeface="Bookman Old Style" panose="02050604050505020204" pitchFamily="18" charset="0"/>
                <a:ea typeface="Calibri" panose="020F0502020204030204" pitchFamily="34" charset="0"/>
              </a:rPr>
            </a:br>
            <a:r>
              <a:rPr lang="es-ES_tradnl" sz="1600" dirty="0">
                <a:solidFill>
                  <a:schemeClr val="tx1"/>
                </a:solidFill>
                <a:effectLst/>
                <a:latin typeface="Bookman Old Style" panose="02050604050505020204" pitchFamily="18" charset="0"/>
                <a:ea typeface="Calibri" panose="020F0502020204030204" pitchFamily="34" charset="0"/>
              </a:rPr>
              <a:t>a)	sea una persona jurídica;</a:t>
            </a:r>
            <a:br>
              <a:rPr lang="es-ES" sz="1600" dirty="0">
                <a:solidFill>
                  <a:schemeClr val="tx1"/>
                </a:solidFill>
                <a:effectLst/>
                <a:latin typeface="Bookman Old Style" panose="02050604050505020204" pitchFamily="18" charset="0"/>
                <a:ea typeface="Calibri" panose="020F0502020204030204" pitchFamily="34" charset="0"/>
              </a:rPr>
            </a:br>
            <a:r>
              <a:rPr lang="es-ES_tradnl" sz="1600" dirty="0">
                <a:solidFill>
                  <a:schemeClr val="tx1"/>
                </a:solidFill>
                <a:effectLst/>
                <a:latin typeface="Bookman Old Style" panose="02050604050505020204" pitchFamily="18" charset="0"/>
                <a:ea typeface="Calibri" panose="020F0502020204030204" pitchFamily="34" charset="0"/>
              </a:rPr>
              <a:t>b)	haya elaborado el correspondiente libro blanco de </a:t>
            </a:r>
            <a:r>
              <a:rPr lang="es-ES_tradnl" sz="1600" dirty="0" err="1">
                <a:solidFill>
                  <a:schemeClr val="tx1"/>
                </a:solidFill>
                <a:effectLst/>
                <a:latin typeface="Bookman Old Style" panose="02050604050505020204" pitchFamily="18" charset="0"/>
                <a:ea typeface="Calibri" panose="020F0502020204030204" pitchFamily="34" charset="0"/>
              </a:rPr>
              <a:t>criptoactivos</a:t>
            </a:r>
            <a:r>
              <a:rPr lang="es-ES_tradnl" sz="1600" dirty="0">
                <a:solidFill>
                  <a:schemeClr val="tx1"/>
                </a:solidFill>
                <a:effectLst/>
                <a:latin typeface="Bookman Old Style" panose="02050604050505020204" pitchFamily="18" charset="0"/>
                <a:ea typeface="Calibri" panose="020F0502020204030204" pitchFamily="34" charset="0"/>
              </a:rPr>
              <a:t> de conformidad con el artículo 5;</a:t>
            </a:r>
            <a:br>
              <a:rPr lang="es-ES" sz="1600" dirty="0">
                <a:solidFill>
                  <a:schemeClr val="tx1"/>
                </a:solidFill>
                <a:effectLst/>
                <a:latin typeface="Bookman Old Style" panose="02050604050505020204" pitchFamily="18" charset="0"/>
                <a:ea typeface="Calibri" panose="020F0502020204030204" pitchFamily="34" charset="0"/>
              </a:rPr>
            </a:br>
            <a:r>
              <a:rPr lang="es-ES_tradnl" sz="1600" dirty="0">
                <a:solidFill>
                  <a:schemeClr val="tx1"/>
                </a:solidFill>
                <a:effectLst/>
                <a:latin typeface="Bookman Old Style" panose="02050604050505020204" pitchFamily="18" charset="0"/>
                <a:ea typeface="Calibri" panose="020F0502020204030204" pitchFamily="34" charset="0"/>
              </a:rPr>
              <a:t>c)	haya notificado el libro blanco de </a:t>
            </a:r>
            <a:r>
              <a:rPr lang="es-ES_tradnl" sz="1600" dirty="0" err="1">
                <a:solidFill>
                  <a:schemeClr val="tx1"/>
                </a:solidFill>
                <a:effectLst/>
                <a:latin typeface="Bookman Old Style" panose="02050604050505020204" pitchFamily="18" charset="0"/>
                <a:ea typeface="Calibri" panose="020F0502020204030204" pitchFamily="34" charset="0"/>
              </a:rPr>
              <a:t>criptoactivos</a:t>
            </a:r>
            <a:r>
              <a:rPr lang="es-ES_tradnl" sz="1600" dirty="0">
                <a:solidFill>
                  <a:schemeClr val="tx1"/>
                </a:solidFill>
                <a:effectLst/>
                <a:latin typeface="Bookman Old Style" panose="02050604050505020204" pitchFamily="18" charset="0"/>
                <a:ea typeface="Calibri" panose="020F0502020204030204" pitchFamily="34" charset="0"/>
              </a:rPr>
              <a:t> de conformidad con el artículo 7;</a:t>
            </a:r>
            <a:br>
              <a:rPr lang="es-ES" sz="1600" dirty="0">
                <a:solidFill>
                  <a:schemeClr val="tx1"/>
                </a:solidFill>
                <a:effectLst/>
                <a:latin typeface="Bookman Old Style" panose="02050604050505020204" pitchFamily="18" charset="0"/>
                <a:ea typeface="Calibri" panose="020F0502020204030204" pitchFamily="34" charset="0"/>
              </a:rPr>
            </a:br>
            <a:endParaRPr lang="es-ES" sz="16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27574414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A226568-CF2F-4C3C-BD0F-F6D56E3BB268}"/>
              </a:ext>
            </a:extLst>
          </p:cNvPr>
          <p:cNvSpPr txBox="1"/>
          <p:nvPr/>
        </p:nvSpPr>
        <p:spPr>
          <a:xfrm>
            <a:off x="589624" y="414197"/>
            <a:ext cx="10227076" cy="6388480"/>
          </a:xfrm>
          <a:prstGeom prst="rect">
            <a:avLst/>
          </a:prstGeom>
          <a:noFill/>
        </p:spPr>
        <p:txBody>
          <a:bodyPr wrap="square">
            <a:spAutoFit/>
          </a:bodyPr>
          <a:lstStyle/>
          <a:p>
            <a:pPr marL="899795" algn="just">
              <a:spcBef>
                <a:spcPts val="600"/>
              </a:spcBef>
              <a:spcAft>
                <a:spcPts val="600"/>
              </a:spcAft>
            </a:pPr>
            <a:r>
              <a:rPr lang="es-ES_tradnl" sz="1800" dirty="0">
                <a:effectLst/>
                <a:latin typeface="Arial" panose="020B0604020202020204" pitchFamily="34" charset="0"/>
                <a:ea typeface="Calibri" panose="020F0502020204030204" pitchFamily="34" charset="0"/>
              </a:rPr>
              <a:t>d)	</a:t>
            </a:r>
            <a:r>
              <a:rPr lang="es-ES_tradnl" sz="1800" dirty="0">
                <a:effectLst/>
                <a:latin typeface="Bookman Old Style" panose="02050604050505020204" pitchFamily="18" charset="0"/>
                <a:ea typeface="Calibri" panose="020F0502020204030204" pitchFamily="34" charset="0"/>
              </a:rPr>
              <a:t>haya publicado el libro blanco de </a:t>
            </a:r>
            <a:r>
              <a:rPr lang="es-ES_tradnl" sz="1800" dirty="0" err="1">
                <a:effectLst/>
                <a:latin typeface="Bookman Old Style" panose="02050604050505020204" pitchFamily="18" charset="0"/>
                <a:ea typeface="Calibri" panose="020F0502020204030204" pitchFamily="34" charset="0"/>
              </a:rPr>
              <a:t>criptoactivos</a:t>
            </a:r>
            <a:r>
              <a:rPr lang="es-ES_tradnl" sz="1800" dirty="0">
                <a:effectLst/>
                <a:latin typeface="Bookman Old Style" panose="02050604050505020204" pitchFamily="18" charset="0"/>
                <a:ea typeface="Calibri" panose="020F0502020204030204" pitchFamily="34" charset="0"/>
              </a:rPr>
              <a:t> de conformidad con el artículo 8; </a:t>
            </a:r>
            <a:endParaRPr lang="es-ES" sz="1800" dirty="0">
              <a:effectLst/>
              <a:latin typeface="Bookman Old Style" panose="02050604050505020204" pitchFamily="18" charset="0"/>
              <a:ea typeface="Calibri" panose="020F0502020204030204" pitchFamily="34" charset="0"/>
            </a:endParaRPr>
          </a:p>
          <a:p>
            <a:pPr marL="899795" algn="just">
              <a:spcBef>
                <a:spcPts val="600"/>
              </a:spcBef>
              <a:spcAft>
                <a:spcPts val="600"/>
              </a:spcAft>
            </a:pPr>
            <a:r>
              <a:rPr lang="es-ES_tradnl" sz="1800" dirty="0">
                <a:effectLst/>
                <a:latin typeface="Bookman Old Style" panose="02050604050505020204" pitchFamily="18" charset="0"/>
                <a:ea typeface="Calibri" panose="020F0502020204030204" pitchFamily="34" charset="0"/>
              </a:rPr>
              <a:t>e)	reúna los requisitos del artículo 13.</a:t>
            </a:r>
            <a:endParaRPr lang="es-ES" sz="1800" dirty="0">
              <a:effectLst/>
              <a:latin typeface="Bookman Old Style" panose="02050604050505020204" pitchFamily="18" charset="0"/>
              <a:ea typeface="Calibri" panose="020F0502020204030204" pitchFamily="34" charset="0"/>
            </a:endParaRPr>
          </a:p>
          <a:p>
            <a:pPr marL="539750" indent="-539750" algn="just">
              <a:spcBef>
                <a:spcPts val="600"/>
              </a:spcBef>
              <a:spcAft>
                <a:spcPts val="600"/>
              </a:spcAft>
            </a:pPr>
            <a:r>
              <a:rPr lang="es-ES_tradnl" sz="1800" dirty="0">
                <a:effectLst/>
                <a:latin typeface="Bookman Old Style" panose="02050604050505020204" pitchFamily="18" charset="0"/>
                <a:ea typeface="Calibri" panose="020F0502020204030204" pitchFamily="34" charset="0"/>
              </a:rPr>
              <a:t>2.	Las letras b) a d) del apartado 1 no se aplicarán cuando:</a:t>
            </a:r>
            <a:endParaRPr lang="es-ES" sz="1800" dirty="0">
              <a:effectLst/>
              <a:latin typeface="Bookman Old Style" panose="02050604050505020204" pitchFamily="18" charset="0"/>
              <a:ea typeface="Calibri" panose="020F0502020204030204" pitchFamily="34" charset="0"/>
            </a:endParaRPr>
          </a:p>
          <a:p>
            <a:pPr marL="899795" algn="just">
              <a:spcBef>
                <a:spcPts val="600"/>
              </a:spcBef>
              <a:spcAft>
                <a:spcPts val="600"/>
              </a:spcAft>
            </a:pPr>
            <a:r>
              <a:rPr lang="es-ES_tradnl" sz="1800" dirty="0">
                <a:effectLst/>
                <a:latin typeface="Bookman Old Style" panose="02050604050505020204" pitchFamily="18" charset="0"/>
                <a:ea typeface="Calibri" panose="020F0502020204030204" pitchFamily="34" charset="0"/>
              </a:rPr>
              <a:t>a)	los </a:t>
            </a:r>
            <a:r>
              <a:rPr lang="es-ES_tradnl" sz="1800" dirty="0" err="1">
                <a:effectLst/>
                <a:latin typeface="Bookman Old Style" panose="02050604050505020204" pitchFamily="18" charset="0"/>
                <a:ea typeface="Calibri" panose="020F0502020204030204" pitchFamily="34" charset="0"/>
              </a:rPr>
              <a:t>criptoactivos</a:t>
            </a:r>
            <a:r>
              <a:rPr lang="es-ES_tradnl" sz="1800" dirty="0">
                <a:effectLst/>
                <a:latin typeface="Bookman Old Style" panose="02050604050505020204" pitchFamily="18" charset="0"/>
                <a:ea typeface="Calibri" panose="020F0502020204030204" pitchFamily="34" charset="0"/>
              </a:rPr>
              <a:t> se oferten gratuitamente;</a:t>
            </a:r>
            <a:endParaRPr lang="es-ES" sz="1800" dirty="0">
              <a:effectLst/>
              <a:latin typeface="Bookman Old Style" panose="02050604050505020204" pitchFamily="18" charset="0"/>
              <a:ea typeface="Calibri" panose="020F0502020204030204" pitchFamily="34" charset="0"/>
            </a:endParaRPr>
          </a:p>
          <a:p>
            <a:pPr marL="899795" algn="just">
              <a:spcBef>
                <a:spcPts val="600"/>
              </a:spcBef>
              <a:spcAft>
                <a:spcPts val="600"/>
              </a:spcAft>
            </a:pPr>
            <a:r>
              <a:rPr lang="es-ES_tradnl" sz="1800" dirty="0">
                <a:effectLst/>
                <a:latin typeface="Bookman Old Style" panose="02050604050505020204" pitchFamily="18" charset="0"/>
                <a:ea typeface="Calibri" panose="020F0502020204030204" pitchFamily="34" charset="0"/>
              </a:rPr>
              <a:t>b)	los </a:t>
            </a:r>
            <a:r>
              <a:rPr lang="es-ES_tradnl" sz="1800" dirty="0" err="1">
                <a:effectLst/>
                <a:latin typeface="Bookman Old Style" panose="02050604050505020204" pitchFamily="18" charset="0"/>
                <a:ea typeface="Calibri" panose="020F0502020204030204" pitchFamily="34" charset="0"/>
              </a:rPr>
              <a:t>criptoactivos</a:t>
            </a:r>
            <a:r>
              <a:rPr lang="es-ES_tradnl" sz="1800" dirty="0">
                <a:effectLst/>
                <a:latin typeface="Bookman Old Style" panose="02050604050505020204" pitchFamily="18" charset="0"/>
                <a:ea typeface="Calibri" panose="020F0502020204030204" pitchFamily="34" charset="0"/>
              </a:rPr>
              <a:t> se creen automáticamente mediante minería, como recompensa por el mantenimiento de la TRD o la validación de operaciones; </a:t>
            </a:r>
            <a:endParaRPr lang="es-ES" sz="1800" dirty="0">
              <a:effectLst/>
              <a:latin typeface="Bookman Old Style" panose="02050604050505020204" pitchFamily="18" charset="0"/>
              <a:ea typeface="Calibri" panose="020F0502020204030204" pitchFamily="34" charset="0"/>
            </a:endParaRPr>
          </a:p>
          <a:p>
            <a:pPr marL="899795" algn="just">
              <a:spcBef>
                <a:spcPts val="600"/>
              </a:spcBef>
              <a:spcAft>
                <a:spcPts val="600"/>
              </a:spcAft>
            </a:pPr>
            <a:r>
              <a:rPr lang="es-ES_tradnl" sz="1800" dirty="0">
                <a:effectLst/>
                <a:latin typeface="Bookman Old Style" panose="02050604050505020204" pitchFamily="18" charset="0"/>
                <a:ea typeface="Calibri" panose="020F0502020204030204" pitchFamily="34" charset="0"/>
              </a:rPr>
              <a:t>c)	</a:t>
            </a:r>
            <a:r>
              <a:rPr lang="es-ES_tradnl" sz="1800" b="1" dirty="0">
                <a:solidFill>
                  <a:schemeClr val="bg2"/>
                </a:solidFill>
                <a:effectLst/>
                <a:highlight>
                  <a:srgbClr val="FFFF00"/>
                </a:highlight>
                <a:latin typeface="Bookman Old Style" panose="02050604050505020204" pitchFamily="18" charset="0"/>
                <a:ea typeface="Calibri" panose="020F0502020204030204" pitchFamily="34" charset="0"/>
              </a:rPr>
              <a:t>los </a:t>
            </a:r>
            <a:r>
              <a:rPr lang="es-ES_tradnl" sz="1800" b="1" dirty="0" err="1">
                <a:solidFill>
                  <a:schemeClr val="bg2"/>
                </a:solidFill>
                <a:effectLst/>
                <a:highlight>
                  <a:srgbClr val="FFFF00"/>
                </a:highlight>
                <a:latin typeface="Bookman Old Style" panose="02050604050505020204" pitchFamily="18" charset="0"/>
                <a:ea typeface="Calibri" panose="020F0502020204030204" pitchFamily="34" charset="0"/>
              </a:rPr>
              <a:t>criptoactivos</a:t>
            </a:r>
            <a:r>
              <a:rPr lang="es-ES_tradnl" sz="1800" b="1" dirty="0">
                <a:solidFill>
                  <a:schemeClr val="bg2"/>
                </a:solidFill>
                <a:effectLst/>
                <a:highlight>
                  <a:srgbClr val="FFFF00"/>
                </a:highlight>
                <a:latin typeface="Bookman Old Style" panose="02050604050505020204" pitchFamily="18" charset="0"/>
                <a:ea typeface="Calibri" panose="020F0502020204030204" pitchFamily="34" charset="0"/>
              </a:rPr>
              <a:t> sean únicos y no fungibles respecto de otros </a:t>
            </a:r>
            <a:r>
              <a:rPr lang="es-ES_tradnl" sz="1800" b="1" dirty="0" err="1">
                <a:solidFill>
                  <a:schemeClr val="bg2"/>
                </a:solidFill>
                <a:effectLst/>
                <a:highlight>
                  <a:srgbClr val="FFFF00"/>
                </a:highlight>
                <a:latin typeface="Bookman Old Style" panose="02050604050505020204" pitchFamily="18" charset="0"/>
                <a:ea typeface="Calibri" panose="020F0502020204030204" pitchFamily="34" charset="0"/>
              </a:rPr>
              <a:t>criptoactivos</a:t>
            </a:r>
            <a:r>
              <a:rPr lang="es-ES_tradnl" sz="1800" b="1" dirty="0">
                <a:solidFill>
                  <a:schemeClr val="bg2"/>
                </a:solidFill>
                <a:effectLst/>
                <a:highlight>
                  <a:srgbClr val="FFFF00"/>
                </a:highlight>
                <a:latin typeface="Bookman Old Style" panose="02050604050505020204" pitchFamily="18" charset="0"/>
                <a:ea typeface="Calibri" panose="020F0502020204030204" pitchFamily="34" charset="0"/>
              </a:rPr>
              <a:t>;</a:t>
            </a:r>
            <a:endParaRPr lang="es-ES" sz="1800" b="1" dirty="0">
              <a:solidFill>
                <a:schemeClr val="bg2"/>
              </a:solidFill>
              <a:effectLst/>
              <a:latin typeface="Bookman Old Style" panose="02050604050505020204" pitchFamily="18" charset="0"/>
              <a:ea typeface="Calibri" panose="020F0502020204030204" pitchFamily="34" charset="0"/>
            </a:endParaRPr>
          </a:p>
          <a:p>
            <a:pPr marL="899795" algn="just">
              <a:spcBef>
                <a:spcPts val="600"/>
              </a:spcBef>
              <a:spcAft>
                <a:spcPts val="600"/>
              </a:spcAft>
            </a:pPr>
            <a:r>
              <a:rPr lang="es-ES_tradnl" sz="1800" dirty="0">
                <a:effectLst/>
                <a:latin typeface="Bookman Old Style" panose="02050604050505020204" pitchFamily="18" charset="0"/>
                <a:ea typeface="Calibri" panose="020F0502020204030204" pitchFamily="34" charset="0"/>
              </a:rPr>
              <a:t>d)	los </a:t>
            </a:r>
            <a:r>
              <a:rPr lang="es-ES_tradnl" sz="1800" dirty="0" err="1">
                <a:effectLst/>
                <a:latin typeface="Bookman Old Style" panose="02050604050505020204" pitchFamily="18" charset="0"/>
                <a:ea typeface="Calibri" panose="020F0502020204030204" pitchFamily="34" charset="0"/>
              </a:rPr>
              <a:t>criptoactivos</a:t>
            </a:r>
            <a:r>
              <a:rPr lang="es-ES_tradnl" sz="1800" dirty="0">
                <a:effectLst/>
                <a:latin typeface="Bookman Old Style" panose="02050604050505020204" pitchFamily="18" charset="0"/>
                <a:ea typeface="Calibri" panose="020F0502020204030204" pitchFamily="34" charset="0"/>
              </a:rPr>
              <a:t> se oferten a menos de ciento cincuenta personas físicas o jurídicas por Estado miembro, cuando estas personas actúen por cuenta propia;</a:t>
            </a:r>
            <a:endParaRPr lang="es-ES" sz="1800" dirty="0">
              <a:effectLst/>
              <a:latin typeface="Bookman Old Style" panose="02050604050505020204" pitchFamily="18" charset="0"/>
              <a:ea typeface="Calibri" panose="020F0502020204030204" pitchFamily="34" charset="0"/>
            </a:endParaRPr>
          </a:p>
          <a:p>
            <a:pPr marL="899795" algn="just">
              <a:spcBef>
                <a:spcPts val="600"/>
              </a:spcBef>
              <a:spcAft>
                <a:spcPts val="600"/>
              </a:spcAft>
            </a:pPr>
            <a:r>
              <a:rPr lang="es-ES_tradnl" sz="1800" dirty="0">
                <a:effectLst/>
                <a:latin typeface="Bookman Old Style" panose="02050604050505020204" pitchFamily="18" charset="0"/>
                <a:ea typeface="Calibri" panose="020F0502020204030204" pitchFamily="34" charset="0"/>
              </a:rPr>
              <a:t>e)	a lo largo de un período de doce meses, la contraprestación total de una oferta pública de </a:t>
            </a:r>
            <a:r>
              <a:rPr lang="es-ES_tradnl" sz="1800" dirty="0" err="1">
                <a:effectLst/>
                <a:latin typeface="Bookman Old Style" panose="02050604050505020204" pitchFamily="18" charset="0"/>
                <a:ea typeface="Calibri" panose="020F0502020204030204" pitchFamily="34" charset="0"/>
              </a:rPr>
              <a:t>criptoactivos</a:t>
            </a:r>
            <a:r>
              <a:rPr lang="es-ES_tradnl" sz="1800" dirty="0">
                <a:effectLst/>
                <a:latin typeface="Bookman Old Style" panose="02050604050505020204" pitchFamily="18" charset="0"/>
                <a:ea typeface="Calibri" panose="020F0502020204030204" pitchFamily="34" charset="0"/>
              </a:rPr>
              <a:t> en la Unión no exceda de 1 000 000 EUR, o la cantidad equivalente en otra moneda o en </a:t>
            </a:r>
            <a:r>
              <a:rPr lang="es-ES_tradnl" sz="1800" dirty="0" err="1">
                <a:effectLst/>
                <a:latin typeface="Bookman Old Style" panose="02050604050505020204" pitchFamily="18" charset="0"/>
                <a:ea typeface="Calibri" panose="020F0502020204030204" pitchFamily="34" charset="0"/>
              </a:rPr>
              <a:t>criptoactivos</a:t>
            </a:r>
            <a:r>
              <a:rPr lang="es-ES_tradnl" sz="1800" dirty="0">
                <a:effectLst/>
                <a:latin typeface="Bookman Old Style" panose="02050604050505020204" pitchFamily="18" charset="0"/>
                <a:ea typeface="Calibri" panose="020F0502020204030204" pitchFamily="34" charset="0"/>
              </a:rPr>
              <a:t>;</a:t>
            </a:r>
            <a:endParaRPr lang="es-ES" sz="1800" dirty="0">
              <a:effectLst/>
              <a:latin typeface="Bookman Old Style" panose="02050604050505020204" pitchFamily="18" charset="0"/>
              <a:ea typeface="Calibri" panose="020F0502020204030204" pitchFamily="34" charset="0"/>
            </a:endParaRPr>
          </a:p>
          <a:p>
            <a:pPr marL="899795" algn="just">
              <a:spcBef>
                <a:spcPts val="600"/>
              </a:spcBef>
              <a:spcAft>
                <a:spcPts val="600"/>
              </a:spcAft>
            </a:pPr>
            <a:r>
              <a:rPr lang="es-ES_tradnl" sz="1800" dirty="0">
                <a:effectLst/>
                <a:latin typeface="Bookman Old Style" panose="02050604050505020204" pitchFamily="18" charset="0"/>
                <a:ea typeface="Calibri" panose="020F0502020204030204" pitchFamily="34" charset="0"/>
              </a:rPr>
              <a:t>f)	la oferta pública de </a:t>
            </a:r>
            <a:r>
              <a:rPr lang="es-ES_tradnl" sz="1800" dirty="0" err="1">
                <a:effectLst/>
                <a:latin typeface="Bookman Old Style" panose="02050604050505020204" pitchFamily="18" charset="0"/>
                <a:ea typeface="Calibri" panose="020F0502020204030204" pitchFamily="34" charset="0"/>
              </a:rPr>
              <a:t>criptoactivos</a:t>
            </a:r>
            <a:r>
              <a:rPr lang="es-ES_tradnl" sz="1800" dirty="0">
                <a:effectLst/>
                <a:latin typeface="Bookman Old Style" panose="02050604050505020204" pitchFamily="18" charset="0"/>
                <a:ea typeface="Calibri" panose="020F0502020204030204" pitchFamily="34" charset="0"/>
              </a:rPr>
              <a:t> se dirija exclusivamente a inversores cualificados y solo estos puedan ser titulares de los </a:t>
            </a:r>
            <a:r>
              <a:rPr lang="es-ES_tradnl" sz="1800" dirty="0" err="1">
                <a:effectLst/>
                <a:latin typeface="Bookman Old Style" panose="02050604050505020204" pitchFamily="18" charset="0"/>
                <a:ea typeface="Calibri" panose="020F0502020204030204" pitchFamily="34" charset="0"/>
              </a:rPr>
              <a:t>criptoactivos</a:t>
            </a:r>
            <a:r>
              <a:rPr lang="es-ES_tradnl" sz="1800" dirty="0">
                <a:effectLst/>
                <a:latin typeface="Bookman Old Style" panose="02050604050505020204" pitchFamily="18" charset="0"/>
                <a:ea typeface="Calibri" panose="020F0502020204030204" pitchFamily="34" charset="0"/>
              </a:rPr>
              <a:t>.</a:t>
            </a:r>
            <a:endParaRPr lang="es-ES" sz="1800" dirty="0">
              <a:effectLst/>
              <a:latin typeface="Bookman Old Style" panose="02050604050505020204" pitchFamily="18" charset="0"/>
              <a:ea typeface="Calibri" panose="020F0502020204030204" pitchFamily="34" charset="0"/>
            </a:endParaRPr>
          </a:p>
          <a:p>
            <a:pPr marL="540385">
              <a:lnSpc>
                <a:spcPct val="107000"/>
              </a:lnSpc>
              <a:spcAft>
                <a:spcPts val="800"/>
              </a:spcAft>
            </a:pPr>
            <a:r>
              <a:rPr lang="es-ES" sz="1800" dirty="0">
                <a:effectLst/>
                <a:latin typeface="Bookman Old Style" panose="020506040505050202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11104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D330BD6-741A-4DD3-8A5C-13A1D1C39E47}"/>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s-ES" sz="4800" dirty="0">
                <a:solidFill>
                  <a:srgbClr val="FF9933"/>
                </a:solidFill>
              </a:rPr>
              <a:t>Web 3.0 hacia el Metaverso</a:t>
            </a:r>
            <a:endParaRPr lang="en-US" sz="4800" dirty="0">
              <a:solidFill>
                <a:srgbClr val="FF9933"/>
              </a:solidFill>
            </a:endParaRPr>
          </a:p>
        </p:txBody>
      </p:sp>
      <p:sp>
        <p:nvSpPr>
          <p:cNvPr id="3" name="Marcador de texto 2">
            <a:extLst>
              <a:ext uri="{FF2B5EF4-FFF2-40B4-BE49-F238E27FC236}">
                <a16:creationId xmlns:a16="http://schemas.microsoft.com/office/drawing/2014/main" id="{97BA21CB-B10E-4C0C-95E9-A7F09FB287A2}"/>
              </a:ext>
            </a:extLst>
          </p:cNvPr>
          <p:cNvSpPr>
            <a:spLocks noGrp="1"/>
          </p:cNvSpPr>
          <p:nvPr>
            <p:ph type="body" idx="1"/>
          </p:nvPr>
        </p:nvSpPr>
        <p:spPr>
          <a:xfrm>
            <a:off x="1370693" y="5494872"/>
            <a:ext cx="9440034" cy="621614"/>
          </a:xfrm>
        </p:spPr>
        <p:txBody>
          <a:bodyPr vert="horz" lIns="91440" tIns="45720" rIns="91440" bIns="45720" rtlCol="0" anchor="t">
            <a:normAutofit fontScale="25000" lnSpcReduction="20000"/>
          </a:bodyPr>
          <a:lstStyle/>
          <a:p>
            <a:pPr marL="576" algn="ctr">
              <a:spcBef>
                <a:spcPts val="717"/>
              </a:spcBef>
            </a:pPr>
            <a:r>
              <a:rPr lang="es-ES" sz="2000" b="1" i="1" spc="-9" dirty="0">
                <a:solidFill>
                  <a:srgbClr val="FF9933"/>
                </a:solidFill>
                <a:latin typeface="Bookman Old Style" panose="02050604050505020204" pitchFamily="18" charset="0"/>
                <a:cs typeface="Calibri Light"/>
              </a:rPr>
              <a:t>CRIPTOGRAFÍA</a:t>
            </a:r>
            <a:endParaRPr lang="es-ES" sz="2000" b="1" dirty="0">
              <a:solidFill>
                <a:srgbClr val="FF9933"/>
              </a:solidFill>
              <a:latin typeface="Bookman Old Style" panose="02050604050505020204" pitchFamily="18" charset="0"/>
              <a:cs typeface="Calibri Light"/>
            </a:endParaRPr>
          </a:p>
          <a:p>
            <a:pPr marL="11527" marR="4611" indent="41495" algn="ctr">
              <a:lnSpc>
                <a:spcPct val="101699"/>
              </a:lnSpc>
              <a:spcBef>
                <a:spcPts val="604"/>
              </a:spcBef>
            </a:pPr>
            <a:r>
              <a:rPr lang="es-ES" i="1" spc="5" dirty="0">
                <a:latin typeface="Bookman Old Style" panose="02050604050505020204" pitchFamily="18" charset="0"/>
                <a:cs typeface="Calibri Light"/>
              </a:rPr>
              <a:t>Tecnología que permite el intercambio seguro de información,  </a:t>
            </a:r>
          </a:p>
          <a:p>
            <a:pPr marL="11527" marR="4611" indent="41495" algn="ctr">
              <a:lnSpc>
                <a:spcPct val="101699"/>
              </a:lnSpc>
              <a:spcBef>
                <a:spcPts val="604"/>
              </a:spcBef>
            </a:pPr>
            <a:r>
              <a:rPr lang="es-ES" i="1" spc="9" dirty="0">
                <a:latin typeface="Bookman Old Style" panose="02050604050505020204" pitchFamily="18" charset="0"/>
                <a:cs typeface="Calibri Light"/>
              </a:rPr>
              <a:t> </a:t>
            </a:r>
            <a:r>
              <a:rPr lang="es-ES" i="1" spc="5" dirty="0">
                <a:latin typeface="Bookman Old Style" panose="02050604050505020204" pitchFamily="18" charset="0"/>
                <a:cs typeface="Calibri Light"/>
              </a:rPr>
              <a:t>autentificando al remitente,  </a:t>
            </a:r>
          </a:p>
          <a:p>
            <a:pPr marL="11527" marR="4611" indent="41495" algn="ctr">
              <a:lnSpc>
                <a:spcPct val="101699"/>
              </a:lnSpc>
              <a:spcBef>
                <a:spcPts val="604"/>
              </a:spcBef>
            </a:pPr>
            <a:r>
              <a:rPr lang="es-ES" i="1" spc="9" dirty="0">
                <a:latin typeface="Bookman Old Style" panose="02050604050505020204" pitchFamily="18" charset="0"/>
                <a:cs typeface="Calibri Light"/>
              </a:rPr>
              <a:t> </a:t>
            </a:r>
            <a:r>
              <a:rPr lang="es-ES" i="1" spc="5" dirty="0">
                <a:latin typeface="Bookman Old Style" panose="02050604050505020204" pitchFamily="18" charset="0"/>
                <a:cs typeface="Calibri Light"/>
              </a:rPr>
              <a:t>garantizando la integridad del contenido del mensaje  </a:t>
            </a:r>
            <a:r>
              <a:rPr lang="es-ES" i="1" spc="9" dirty="0">
                <a:latin typeface="Bookman Old Style" panose="02050604050505020204" pitchFamily="18" charset="0"/>
                <a:cs typeface="Calibri Light"/>
              </a:rPr>
              <a:t> </a:t>
            </a:r>
            <a:r>
              <a:rPr lang="es-ES" i="1" spc="5" dirty="0">
                <a:latin typeface="Bookman Old Style" panose="02050604050505020204" pitchFamily="18" charset="0"/>
                <a:cs typeface="Calibri Light"/>
              </a:rPr>
              <a:t>e impidiendo que un tercero pueda acceder a la información (cifrado).</a:t>
            </a:r>
          </a:p>
          <a:p>
            <a:pPr marL="11527" marR="4611" indent="41495" algn="ctr">
              <a:lnSpc>
                <a:spcPct val="101699"/>
              </a:lnSpc>
              <a:spcBef>
                <a:spcPts val="604"/>
              </a:spcBef>
            </a:pPr>
            <a:endParaRPr lang="es-ES" i="1" spc="5" dirty="0">
              <a:latin typeface="Bookman Old Style" panose="02050604050505020204" pitchFamily="18" charset="0"/>
              <a:cs typeface="Calibri Light"/>
            </a:endParaRPr>
          </a:p>
          <a:p>
            <a:endParaRPr lang="en-US" dirty="0">
              <a:solidFill>
                <a:srgbClr val="D56A17"/>
              </a:solidFill>
            </a:endParaRPr>
          </a:p>
        </p:txBody>
      </p:sp>
      <p:pic>
        <p:nvPicPr>
          <p:cNvPr id="12" name="Picture 11">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5" name="Imagen 4">
            <a:extLst>
              <a:ext uri="{FF2B5EF4-FFF2-40B4-BE49-F238E27FC236}">
                <a16:creationId xmlns:a16="http://schemas.microsoft.com/office/drawing/2014/main" id="{E741474D-724C-403B-9FEB-8D49E1042EEC}"/>
              </a:ext>
            </a:extLst>
          </p:cNvPr>
          <p:cNvPicPr>
            <a:picLocks noChangeAspect="1"/>
          </p:cNvPicPr>
          <p:nvPr/>
        </p:nvPicPr>
        <p:blipFill rotWithShape="1">
          <a:blip r:embed="rId4"/>
          <a:srcRect t="12631" r="-1" b="23592"/>
          <a:stretch/>
        </p:blipFill>
        <p:spPr>
          <a:xfrm>
            <a:off x="-1" y="-1"/>
            <a:ext cx="12198915" cy="4220682"/>
          </a:xfrm>
          <a:prstGeom prst="rect">
            <a:avLst/>
          </a:prstGeom>
        </p:spPr>
      </p:pic>
    </p:spTree>
    <p:extLst>
      <p:ext uri="{BB962C8B-B14F-4D97-AF65-F5344CB8AC3E}">
        <p14:creationId xmlns:p14="http://schemas.microsoft.com/office/powerpoint/2010/main" val="3670197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A82F91-6F4A-477F-9555-7115B078EA2D}"/>
              </a:ext>
            </a:extLst>
          </p:cNvPr>
          <p:cNvSpPr>
            <a:spLocks noGrp="1"/>
          </p:cNvSpPr>
          <p:nvPr>
            <p:ph type="title"/>
          </p:nvPr>
        </p:nvSpPr>
        <p:spPr>
          <a:xfrm>
            <a:off x="1295401" y="3429000"/>
            <a:ext cx="9590550" cy="1828813"/>
          </a:xfrm>
        </p:spPr>
        <p:txBody>
          <a:bodyPr>
            <a:normAutofit fontScale="90000"/>
          </a:bodyPr>
          <a:lstStyle/>
          <a:p>
            <a:pPr marL="540385" algn="just">
              <a:lnSpc>
                <a:spcPct val="107000"/>
              </a:lnSpc>
              <a:spcAft>
                <a:spcPts val="800"/>
              </a:spcAft>
            </a:pPr>
            <a:br>
              <a:rPr lang="es-ES" sz="1800" dirty="0">
                <a:solidFill>
                  <a:schemeClr val="accent6">
                    <a:lumMod val="75000"/>
                  </a:schemeClr>
                </a:solidFill>
                <a:effectLst/>
                <a:latin typeface="Arial" panose="020B0604020202020204" pitchFamily="34" charset="0"/>
                <a:ea typeface="Calibri" panose="020F0502020204030204" pitchFamily="34" charset="0"/>
                <a:cs typeface="Times New Roman" panose="02020603050405020304" pitchFamily="18" charset="0"/>
              </a:rPr>
            </a:br>
            <a:br>
              <a:rPr lang="es-ES" sz="1800" dirty="0">
                <a:solidFill>
                  <a:schemeClr val="accent6">
                    <a:lumMod val="75000"/>
                  </a:schemeClr>
                </a:solidFill>
                <a:effectLst/>
                <a:latin typeface="Arial" panose="020B0604020202020204" pitchFamily="34" charset="0"/>
                <a:ea typeface="Calibri" panose="020F0502020204030204" pitchFamily="34" charset="0"/>
                <a:cs typeface="Times New Roman" panose="02020603050405020304" pitchFamily="18" charset="0"/>
              </a:rPr>
            </a:br>
            <a:br>
              <a:rPr lang="es-ES" sz="1800" dirty="0">
                <a:solidFill>
                  <a:schemeClr val="accent6">
                    <a:lumMod val="75000"/>
                  </a:schemeClr>
                </a:solidFill>
                <a:effectLst/>
                <a:latin typeface="Arial" panose="020B0604020202020204" pitchFamily="34" charset="0"/>
                <a:ea typeface="Calibri" panose="020F0502020204030204" pitchFamily="34" charset="0"/>
                <a:cs typeface="Times New Roman" panose="02020603050405020304" pitchFamily="18" charset="0"/>
              </a:rPr>
            </a:br>
            <a: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A los efectos de la letra a), no se considerará que los </a:t>
            </a:r>
            <a:r>
              <a:rPr lang="es-ES" sz="1800" dirty="0" err="1">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 se ofertan gratuitamente cuando los compradores deban facilitar o comprometerse a facilitar datos personales al emisor a cambio de los </a:t>
            </a:r>
            <a:r>
              <a:rPr lang="es-ES" sz="1800" dirty="0" err="1">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 ni cuando el emisor de los </a:t>
            </a:r>
            <a:r>
              <a:rPr lang="es-ES" sz="1800" dirty="0" err="1">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 reciba de los futuros titulares de los </a:t>
            </a:r>
            <a:r>
              <a:rPr lang="es-ES" sz="1800" dirty="0" err="1">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 cualquier tipo de honorarios, comisiones u otros beneficios monetarios o no monetarios de terceros a cambio de los mencionados </a:t>
            </a:r>
            <a:r>
              <a:rPr lang="es-ES" sz="1800" dirty="0" err="1">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a:t>
            </a:r>
            <a:b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br>
            <a: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 </a:t>
            </a:r>
            <a:b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br>
            <a: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3.	Cuando la oferta pública de </a:t>
            </a:r>
            <a:r>
              <a:rPr lang="es-ES" sz="1800" dirty="0" err="1">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 distintos de fichas referenciadas a activos o fichas de dinero electrónico, se refiera a fichas de servicio relativas a un servicio que aún no esté operativo, la duración de la oferta pública, de acuerdo con la descripción del libro blanco de </a:t>
            </a:r>
            <a:r>
              <a:rPr lang="es-ES" sz="1800" dirty="0" err="1">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criptoactivos</a:t>
            </a:r>
            <a: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 no excederá de doce meses.</a:t>
            </a:r>
            <a:b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br>
            <a: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t> </a:t>
            </a:r>
            <a:br>
              <a:rPr lang="es-ES" sz="1800" dirty="0">
                <a:solidFill>
                  <a:schemeClr val="accent6">
                    <a:lumMod val="75000"/>
                  </a:schemeClr>
                </a:solidFill>
                <a:effectLst/>
                <a:latin typeface="Bookman Old Style" panose="02050604050505020204" pitchFamily="18" charset="0"/>
                <a:ea typeface="Calibri" panose="020F0502020204030204" pitchFamily="34" charset="0"/>
                <a:cs typeface="Times New Roman" panose="02020603050405020304" pitchFamily="18" charset="0"/>
              </a:rPr>
            </a:br>
            <a:endParaRPr lang="es-ES" dirty="0">
              <a:solidFill>
                <a:schemeClr val="accent6">
                  <a:lumMod val="75000"/>
                </a:schemeClr>
              </a:solidFill>
              <a:latin typeface="Bookman Old Style" panose="02050604050505020204" pitchFamily="18" charset="0"/>
            </a:endParaRPr>
          </a:p>
        </p:txBody>
      </p:sp>
    </p:spTree>
    <p:extLst>
      <p:ext uri="{BB962C8B-B14F-4D97-AF65-F5344CB8AC3E}">
        <p14:creationId xmlns:p14="http://schemas.microsoft.com/office/powerpoint/2010/main" val="12031712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305CAED-EDC8-4E59-A9B6-420520DEEB73}"/>
              </a:ext>
            </a:extLst>
          </p:cNvPr>
          <p:cNvSpPr txBox="1"/>
          <p:nvPr/>
        </p:nvSpPr>
        <p:spPr>
          <a:xfrm>
            <a:off x="834500" y="373417"/>
            <a:ext cx="9428085" cy="4913461"/>
          </a:xfrm>
          <a:prstGeom prst="rect">
            <a:avLst/>
          </a:prstGeom>
          <a:noFill/>
        </p:spPr>
        <p:txBody>
          <a:bodyPr wrap="square">
            <a:spAutoFit/>
          </a:bodyPr>
          <a:lstStyle/>
          <a:p>
            <a:pPr algn="ctr">
              <a:spcBef>
                <a:spcPts val="1800"/>
              </a:spcBef>
              <a:spcAft>
                <a:spcPts val="600"/>
              </a:spcAft>
            </a:pPr>
            <a:r>
              <a:rPr lang="es-ES_tradnl" sz="1800" i="1" dirty="0">
                <a:solidFill>
                  <a:srgbClr val="66FF33"/>
                </a:solidFill>
                <a:effectLst/>
                <a:latin typeface="+mj-lt"/>
                <a:ea typeface="Calibri" panose="020F0502020204030204" pitchFamily="34" charset="0"/>
              </a:rPr>
              <a:t>Artículo 8 </a:t>
            </a:r>
            <a:br>
              <a:rPr lang="es-ES_tradnl" sz="1800" i="1" dirty="0">
                <a:solidFill>
                  <a:srgbClr val="66FF33"/>
                </a:solidFill>
                <a:effectLst/>
                <a:latin typeface="+mj-lt"/>
                <a:ea typeface="Calibri" panose="020F0502020204030204" pitchFamily="34" charset="0"/>
              </a:rPr>
            </a:br>
            <a:r>
              <a:rPr lang="es-ES_tradnl" sz="1800" b="1" i="1" dirty="0">
                <a:solidFill>
                  <a:srgbClr val="66FF33"/>
                </a:solidFill>
                <a:effectLst/>
                <a:latin typeface="+mj-lt"/>
                <a:ea typeface="Calibri" panose="020F0502020204030204" pitchFamily="34" charset="0"/>
              </a:rPr>
              <a:t>Publicación del libro blanco de </a:t>
            </a:r>
            <a:r>
              <a:rPr lang="es-ES_tradnl" sz="1800" b="1" i="1" dirty="0" err="1">
                <a:solidFill>
                  <a:srgbClr val="66FF33"/>
                </a:solidFill>
                <a:effectLst/>
                <a:latin typeface="+mj-lt"/>
                <a:ea typeface="Calibri" panose="020F0502020204030204" pitchFamily="34" charset="0"/>
              </a:rPr>
              <a:t>criptoactivos</a:t>
            </a:r>
            <a:r>
              <a:rPr lang="es-ES_tradnl" sz="1800" b="1" i="1" dirty="0">
                <a:solidFill>
                  <a:srgbClr val="66FF33"/>
                </a:solidFill>
                <a:effectLst/>
                <a:latin typeface="+mj-lt"/>
                <a:ea typeface="Calibri" panose="020F0502020204030204" pitchFamily="34" charset="0"/>
              </a:rPr>
              <a:t> y, en su caso, de las comunicaciones publicitarias</a:t>
            </a:r>
            <a:endParaRPr lang="es-ES" sz="1600" i="1" dirty="0">
              <a:solidFill>
                <a:srgbClr val="66FF33"/>
              </a:solidFill>
              <a:effectLst/>
              <a:latin typeface="+mj-lt"/>
              <a:ea typeface="Calibri" panose="020F0502020204030204" pitchFamily="34" charset="0"/>
            </a:endParaRPr>
          </a:p>
          <a:p>
            <a:pPr marL="539750" indent="-539750" algn="just">
              <a:spcBef>
                <a:spcPts val="600"/>
              </a:spcBef>
              <a:spcAft>
                <a:spcPts val="600"/>
              </a:spcAft>
            </a:pPr>
            <a:r>
              <a:rPr lang="es-ES_tradnl" sz="1800" dirty="0">
                <a:effectLst/>
                <a:latin typeface="+mj-lt"/>
                <a:ea typeface="Calibri" panose="020F0502020204030204" pitchFamily="34" charset="0"/>
              </a:rPr>
              <a:t>1.	Los emisores de </a:t>
            </a:r>
            <a:r>
              <a:rPr lang="es-ES_tradnl" sz="1800" dirty="0" err="1">
                <a:effectLst/>
                <a:latin typeface="+mj-lt"/>
                <a:ea typeface="Calibri" panose="020F0502020204030204" pitchFamily="34" charset="0"/>
              </a:rPr>
              <a:t>criptoactivos</a:t>
            </a:r>
            <a:r>
              <a:rPr lang="es-ES_tradnl" sz="1800" dirty="0">
                <a:effectLst/>
                <a:latin typeface="+mj-lt"/>
                <a:ea typeface="Calibri" panose="020F0502020204030204" pitchFamily="34" charset="0"/>
              </a:rPr>
              <a:t>, distintos de fichas referenciadas a activos o fichas de dinero electrónico, publicarán sus libros blancos de </a:t>
            </a:r>
            <a:r>
              <a:rPr lang="es-ES_tradnl" sz="1800" dirty="0" err="1">
                <a:effectLst/>
                <a:latin typeface="+mj-lt"/>
                <a:ea typeface="Calibri" panose="020F0502020204030204" pitchFamily="34" charset="0"/>
              </a:rPr>
              <a:t>criptoactivos</a:t>
            </a:r>
            <a:r>
              <a:rPr lang="es-ES_tradnl" sz="1800" dirty="0">
                <a:effectLst/>
                <a:latin typeface="+mj-lt"/>
                <a:ea typeface="Calibri" panose="020F0502020204030204" pitchFamily="34" charset="0"/>
              </a:rPr>
              <a:t>, y, en su caso, las comunicaciones publicitarias, en su sitio web, que será de acceso público, a más tardar en la fecha de inicio de la oferta pública de los </a:t>
            </a:r>
            <a:r>
              <a:rPr lang="es-ES_tradnl" sz="1800" dirty="0" err="1">
                <a:effectLst/>
                <a:latin typeface="+mj-lt"/>
                <a:ea typeface="Calibri" panose="020F0502020204030204" pitchFamily="34" charset="0"/>
              </a:rPr>
              <a:t>criptoactivos</a:t>
            </a:r>
            <a:r>
              <a:rPr lang="es-ES_tradnl" sz="1800" dirty="0">
                <a:effectLst/>
                <a:latin typeface="+mj-lt"/>
                <a:ea typeface="Calibri" panose="020F0502020204030204" pitchFamily="34" charset="0"/>
              </a:rPr>
              <a:t> correspondientes o de su admisión a negociación en una plataforma de negociación de </a:t>
            </a:r>
            <a:r>
              <a:rPr lang="es-ES_tradnl" sz="1800" dirty="0" err="1">
                <a:effectLst/>
                <a:latin typeface="+mj-lt"/>
                <a:ea typeface="Calibri" panose="020F0502020204030204" pitchFamily="34" charset="0"/>
              </a:rPr>
              <a:t>criptoactivos</a:t>
            </a:r>
            <a:r>
              <a:rPr lang="es-ES_tradnl" sz="1800" dirty="0">
                <a:effectLst/>
                <a:latin typeface="+mj-lt"/>
                <a:ea typeface="Calibri" panose="020F0502020204030204" pitchFamily="34" charset="0"/>
              </a:rPr>
              <a:t>. El libro blanco de </a:t>
            </a:r>
            <a:r>
              <a:rPr lang="es-ES_tradnl" sz="1800" dirty="0" err="1">
                <a:effectLst/>
                <a:latin typeface="+mj-lt"/>
                <a:ea typeface="Calibri" panose="020F0502020204030204" pitchFamily="34" charset="0"/>
              </a:rPr>
              <a:t>criptoactivos</a:t>
            </a:r>
            <a:r>
              <a:rPr lang="es-ES_tradnl" sz="1800" dirty="0">
                <a:effectLst/>
                <a:latin typeface="+mj-lt"/>
                <a:ea typeface="Calibri" panose="020F0502020204030204" pitchFamily="34" charset="0"/>
              </a:rPr>
              <a:t>, y, en su caso, las comunicaciones publicitarias, permanecerán disponibles en el sitio web del emisor mientras los </a:t>
            </a:r>
            <a:r>
              <a:rPr lang="es-ES_tradnl" sz="1800" dirty="0" err="1">
                <a:effectLst/>
                <a:latin typeface="+mj-lt"/>
                <a:ea typeface="Calibri" panose="020F0502020204030204" pitchFamily="34" charset="0"/>
              </a:rPr>
              <a:t>criptoactivos</a:t>
            </a:r>
            <a:r>
              <a:rPr lang="es-ES_tradnl" sz="1800" dirty="0">
                <a:effectLst/>
                <a:latin typeface="+mj-lt"/>
                <a:ea typeface="Calibri" panose="020F0502020204030204" pitchFamily="34" charset="0"/>
              </a:rPr>
              <a:t> estén en manos del público.</a:t>
            </a:r>
            <a:endParaRPr lang="es-ES" sz="1600" dirty="0">
              <a:effectLst/>
              <a:latin typeface="+mj-lt"/>
              <a:ea typeface="Calibri" panose="020F0502020204030204" pitchFamily="34" charset="0"/>
            </a:endParaRPr>
          </a:p>
          <a:p>
            <a:pPr marL="539750" indent="-539750" algn="just">
              <a:spcBef>
                <a:spcPts val="600"/>
              </a:spcBef>
              <a:spcAft>
                <a:spcPts val="600"/>
              </a:spcAft>
            </a:pPr>
            <a:r>
              <a:rPr lang="es-ES_tradnl" sz="1800" dirty="0">
                <a:effectLst/>
                <a:latin typeface="+mj-lt"/>
                <a:ea typeface="Calibri" panose="020F0502020204030204" pitchFamily="34" charset="0"/>
              </a:rPr>
              <a:t>2.	El libro blanco de </a:t>
            </a:r>
            <a:r>
              <a:rPr lang="es-ES_tradnl" sz="1800" dirty="0" err="1">
                <a:effectLst/>
                <a:latin typeface="+mj-lt"/>
                <a:ea typeface="Calibri" panose="020F0502020204030204" pitchFamily="34" charset="0"/>
              </a:rPr>
              <a:t>criptoactivos</a:t>
            </a:r>
            <a:r>
              <a:rPr lang="es-ES_tradnl" sz="1800" dirty="0">
                <a:effectLst/>
                <a:latin typeface="+mj-lt"/>
                <a:ea typeface="Calibri" panose="020F0502020204030204" pitchFamily="34" charset="0"/>
              </a:rPr>
              <a:t> que se publique y, en su caso, las comunicaciones publicitarias serán idénticos a la versión notificada a la autoridad competente pertinente de conformidad con el artículo 7, o, cuando proceda, la versión modificada de conformidad con el artículo 11.</a:t>
            </a:r>
            <a:endParaRPr lang="es-ES" sz="1600" dirty="0">
              <a:effectLst/>
              <a:latin typeface="+mj-lt"/>
              <a:ea typeface="Calibri" panose="020F0502020204030204" pitchFamily="34" charset="0"/>
            </a:endParaRPr>
          </a:p>
          <a:p>
            <a:pPr>
              <a:lnSpc>
                <a:spcPct val="107000"/>
              </a:lnSpc>
              <a:spcAft>
                <a:spcPts val="800"/>
              </a:spcAft>
            </a:pPr>
            <a:r>
              <a:rPr lang="es-ES_tradnl" sz="1800" dirty="0">
                <a:effectLst/>
                <a:latin typeface="+mj-lt"/>
                <a:ea typeface="Calibri" panose="020F0502020204030204" pitchFamily="34" charset="0"/>
                <a:cs typeface="Times New Roman" panose="02020603050405020304" pitchFamily="18" charset="0"/>
              </a:rPr>
              <a:t> </a:t>
            </a:r>
            <a:endParaRPr lang="es-ES" sz="1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31393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0B81E78-BC2B-484A-B0F6-0DCBF18023F3}"/>
              </a:ext>
            </a:extLst>
          </p:cNvPr>
          <p:cNvSpPr txBox="1"/>
          <p:nvPr/>
        </p:nvSpPr>
        <p:spPr>
          <a:xfrm>
            <a:off x="745724" y="0"/>
            <a:ext cx="9516862" cy="7000763"/>
          </a:xfrm>
          <a:prstGeom prst="rect">
            <a:avLst/>
          </a:prstGeom>
          <a:noFill/>
        </p:spPr>
        <p:txBody>
          <a:bodyPr wrap="square">
            <a:spAutoFit/>
          </a:bodyPr>
          <a:lstStyle/>
          <a:p>
            <a:pPr algn="ctr">
              <a:spcBef>
                <a:spcPts val="1800"/>
              </a:spcBef>
              <a:spcAft>
                <a:spcPts val="600"/>
              </a:spcAft>
            </a:pPr>
            <a:r>
              <a:rPr lang="es-ES_tradnl" sz="1800" i="1" dirty="0">
                <a:solidFill>
                  <a:srgbClr val="66FF33"/>
                </a:solidFill>
                <a:effectLst/>
                <a:latin typeface="+mj-lt"/>
                <a:ea typeface="Calibri" panose="020F0502020204030204" pitchFamily="34" charset="0"/>
              </a:rPr>
              <a:t>Artículo 9 </a:t>
            </a:r>
            <a:br>
              <a:rPr lang="es-ES_tradnl" sz="1800" i="1" dirty="0">
                <a:solidFill>
                  <a:srgbClr val="66FF33"/>
                </a:solidFill>
                <a:effectLst/>
                <a:latin typeface="+mj-lt"/>
                <a:ea typeface="Calibri" panose="020F0502020204030204" pitchFamily="34" charset="0"/>
              </a:rPr>
            </a:br>
            <a:r>
              <a:rPr lang="es-ES_tradnl" sz="1800" b="1" i="1" dirty="0">
                <a:solidFill>
                  <a:srgbClr val="66FF33"/>
                </a:solidFill>
                <a:effectLst/>
                <a:latin typeface="+mj-lt"/>
                <a:ea typeface="Calibri" panose="020F0502020204030204" pitchFamily="34" charset="0"/>
              </a:rPr>
              <a:t>Oferta pública de </a:t>
            </a:r>
            <a:r>
              <a:rPr lang="es-ES_tradnl" sz="1800" b="1" i="1" dirty="0" err="1">
                <a:solidFill>
                  <a:srgbClr val="66FF33"/>
                </a:solidFill>
                <a:effectLst/>
                <a:latin typeface="+mj-lt"/>
                <a:ea typeface="Calibri" panose="020F0502020204030204" pitchFamily="34" charset="0"/>
              </a:rPr>
              <a:t>criptoactivos</a:t>
            </a:r>
            <a:r>
              <a:rPr lang="es-ES_tradnl" sz="1800" b="1" i="1" dirty="0">
                <a:solidFill>
                  <a:srgbClr val="66FF33"/>
                </a:solidFill>
                <a:effectLst/>
                <a:latin typeface="+mj-lt"/>
                <a:ea typeface="Calibri" panose="020F0502020204030204" pitchFamily="34" charset="0"/>
              </a:rPr>
              <a:t>, distintos de fichas referenciadas a activos o fichas de dinero electrónico, de duración limitada</a:t>
            </a:r>
            <a:endParaRPr lang="es-ES" sz="1600" i="1" dirty="0">
              <a:solidFill>
                <a:srgbClr val="66FF33"/>
              </a:solidFill>
              <a:effectLst/>
              <a:latin typeface="+mj-lt"/>
              <a:ea typeface="Calibri" panose="020F0502020204030204" pitchFamily="34" charset="0"/>
            </a:endParaRPr>
          </a:p>
          <a:p>
            <a:pPr marL="539750" indent="-539750" algn="just">
              <a:spcBef>
                <a:spcPts val="600"/>
              </a:spcBef>
              <a:spcAft>
                <a:spcPts val="600"/>
              </a:spcAft>
            </a:pPr>
            <a:r>
              <a:rPr lang="es-ES_tradnl" sz="1800" dirty="0">
                <a:effectLst/>
                <a:latin typeface="+mj-lt"/>
                <a:ea typeface="Calibri" panose="020F0502020204030204" pitchFamily="34" charset="0"/>
              </a:rPr>
              <a:t>1.	Los emisores de </a:t>
            </a:r>
            <a:r>
              <a:rPr lang="es-ES_tradnl" sz="1800" dirty="0" err="1">
                <a:effectLst/>
                <a:latin typeface="+mj-lt"/>
                <a:ea typeface="Calibri" panose="020F0502020204030204" pitchFamily="34" charset="0"/>
              </a:rPr>
              <a:t>criptoactivos</a:t>
            </a:r>
            <a:r>
              <a:rPr lang="es-ES_tradnl" sz="1800" dirty="0">
                <a:effectLst/>
                <a:latin typeface="+mj-lt"/>
                <a:ea typeface="Calibri" panose="020F0502020204030204" pitchFamily="34" charset="0"/>
              </a:rPr>
              <a:t>, distintos de fichas referenciadas a activos o fichas de dinero electrónico, que establezcan un plazo para su oferta pública de dichos </a:t>
            </a:r>
            <a:r>
              <a:rPr lang="es-ES_tradnl" sz="1800" dirty="0" err="1">
                <a:effectLst/>
                <a:latin typeface="+mj-lt"/>
                <a:ea typeface="Calibri" panose="020F0502020204030204" pitchFamily="34" charset="0"/>
              </a:rPr>
              <a:t>criptoactivos</a:t>
            </a:r>
            <a:r>
              <a:rPr lang="es-ES_tradnl" sz="1800" dirty="0">
                <a:effectLst/>
                <a:latin typeface="+mj-lt"/>
                <a:ea typeface="Calibri" panose="020F0502020204030204" pitchFamily="34" charset="0"/>
              </a:rPr>
              <a:t> publicarán en su sitio web el resultado de la oferta dentro de los dieciséis días hábiles posteriores al final del plazo de suscripción.</a:t>
            </a:r>
            <a:endParaRPr lang="es-ES" sz="1600" dirty="0">
              <a:effectLst/>
              <a:latin typeface="+mj-lt"/>
              <a:ea typeface="Calibri" panose="020F0502020204030204" pitchFamily="34" charset="0"/>
            </a:endParaRPr>
          </a:p>
          <a:p>
            <a:pPr marL="342900" indent="-342900">
              <a:buAutoNum type="arabicPeriod" startAt="2"/>
            </a:pPr>
            <a:r>
              <a:rPr lang="es-ES" sz="1800" dirty="0">
                <a:effectLst/>
                <a:latin typeface="+mj-lt"/>
                <a:ea typeface="Calibri" panose="020F0502020204030204" pitchFamily="34" charset="0"/>
              </a:rPr>
              <a:t>Los emisores de </a:t>
            </a:r>
            <a:r>
              <a:rPr lang="es-ES" sz="1800" dirty="0" err="1">
                <a:effectLst/>
                <a:latin typeface="+mj-lt"/>
                <a:ea typeface="Calibri" panose="020F0502020204030204" pitchFamily="34" charset="0"/>
              </a:rPr>
              <a:t>criptoactivos</a:t>
            </a:r>
            <a:r>
              <a:rPr lang="es-ES" sz="1800" dirty="0">
                <a:effectLst/>
                <a:latin typeface="+mj-lt"/>
                <a:ea typeface="Calibri" panose="020F0502020204030204" pitchFamily="34" charset="0"/>
              </a:rPr>
              <a:t>, distintos de fichas referenciadas a activos o fichas de dinero electrónico, que establezcan un plazo para su oferta pública de dichos </a:t>
            </a:r>
            <a:r>
              <a:rPr lang="es-ES" sz="1800" dirty="0" err="1">
                <a:effectLst/>
                <a:latin typeface="+mj-lt"/>
                <a:ea typeface="Calibri" panose="020F0502020204030204" pitchFamily="34" charset="0"/>
              </a:rPr>
              <a:t>criptoactivos</a:t>
            </a:r>
            <a:r>
              <a:rPr lang="es-ES" sz="1800" dirty="0">
                <a:effectLst/>
                <a:latin typeface="+mj-lt"/>
                <a:ea typeface="Calibri" panose="020F0502020204030204" pitchFamily="34" charset="0"/>
              </a:rPr>
              <a:t> dispondrán de mecanismos eficaces para controlar y salvaguardar los fondos, u otros </a:t>
            </a:r>
            <a:r>
              <a:rPr lang="es-ES" sz="1800" dirty="0" err="1">
                <a:effectLst/>
                <a:latin typeface="+mj-lt"/>
                <a:ea typeface="Calibri" panose="020F0502020204030204" pitchFamily="34" charset="0"/>
              </a:rPr>
              <a:t>criptoactivos</a:t>
            </a:r>
            <a:r>
              <a:rPr lang="es-ES" sz="1800" dirty="0">
                <a:effectLst/>
                <a:latin typeface="+mj-lt"/>
                <a:ea typeface="Calibri" panose="020F0502020204030204" pitchFamily="34" charset="0"/>
              </a:rPr>
              <a:t>, obtenidos durante la oferta.</a:t>
            </a:r>
          </a:p>
          <a:p>
            <a:pPr marL="342900" indent="-342900">
              <a:buAutoNum type="arabicPeriod" startAt="2"/>
            </a:pPr>
            <a:endParaRPr lang="es-ES" sz="1800" dirty="0">
              <a:effectLst/>
              <a:latin typeface="+mj-lt"/>
              <a:ea typeface="Calibri" panose="020F0502020204030204" pitchFamily="34" charset="0"/>
            </a:endParaRPr>
          </a:p>
          <a:p>
            <a:pPr marL="342900" indent="-342900">
              <a:buAutoNum type="arabicPeriod" startAt="2"/>
            </a:pPr>
            <a:r>
              <a:rPr lang="es-ES" sz="1800" dirty="0">
                <a:effectLst/>
                <a:latin typeface="+mj-lt"/>
                <a:ea typeface="Calibri" panose="020F0502020204030204" pitchFamily="34" charset="0"/>
              </a:rPr>
              <a:t> Al efecto, los mencionados emisores garantizarán que los fondos u otros </a:t>
            </a:r>
            <a:r>
              <a:rPr lang="es-ES" sz="1800" dirty="0" err="1">
                <a:effectLst/>
                <a:latin typeface="+mj-lt"/>
                <a:ea typeface="Calibri" panose="020F0502020204030204" pitchFamily="34" charset="0"/>
              </a:rPr>
              <a:t>criptoactivos</a:t>
            </a:r>
            <a:r>
              <a:rPr lang="es-ES" sz="1800" dirty="0">
                <a:effectLst/>
                <a:latin typeface="+mj-lt"/>
                <a:ea typeface="Calibri" panose="020F0502020204030204" pitchFamily="34" charset="0"/>
              </a:rPr>
              <a:t>.</a:t>
            </a:r>
          </a:p>
          <a:p>
            <a:pPr marL="539750" indent="-539750" algn="just">
              <a:spcBef>
                <a:spcPts val="600"/>
              </a:spcBef>
              <a:spcAft>
                <a:spcPts val="600"/>
              </a:spcAft>
            </a:pPr>
            <a:r>
              <a:rPr lang="es-ES_tradnl" sz="1800" dirty="0">
                <a:effectLst/>
                <a:latin typeface="+mj-lt"/>
                <a:ea typeface="Calibri" panose="020F0502020204030204" pitchFamily="34" charset="0"/>
              </a:rPr>
              <a:t>obtenidos durante la oferta pública sean mantenidos en custodia:</a:t>
            </a:r>
            <a:endParaRPr lang="es-ES" sz="1800" dirty="0">
              <a:effectLst/>
              <a:latin typeface="+mj-lt"/>
              <a:ea typeface="Calibri" panose="020F0502020204030204" pitchFamily="34" charset="0"/>
            </a:endParaRPr>
          </a:p>
          <a:p>
            <a:pPr marL="899795" algn="just">
              <a:spcBef>
                <a:spcPts val="600"/>
              </a:spcBef>
              <a:spcAft>
                <a:spcPts val="600"/>
              </a:spcAft>
            </a:pPr>
            <a:r>
              <a:rPr lang="es-ES_tradnl" sz="1800" dirty="0">
                <a:effectLst/>
                <a:latin typeface="+mj-lt"/>
                <a:ea typeface="Calibri" panose="020F0502020204030204" pitchFamily="34" charset="0"/>
              </a:rPr>
              <a:t>a)	bien por una entidad de crédito, cuando los fondos obtenidos en la oferta pública adopten la forma de una moneda </a:t>
            </a:r>
            <a:r>
              <a:rPr lang="es-ES_tradnl" sz="1800" dirty="0" err="1">
                <a:effectLst/>
                <a:latin typeface="+mj-lt"/>
                <a:ea typeface="Calibri" panose="020F0502020204030204" pitchFamily="34" charset="0"/>
              </a:rPr>
              <a:t>fiat</a:t>
            </a:r>
            <a:r>
              <a:rPr lang="es-ES_tradnl" sz="1800" dirty="0">
                <a:effectLst/>
                <a:latin typeface="+mj-lt"/>
                <a:ea typeface="Calibri" panose="020F0502020204030204" pitchFamily="34" charset="0"/>
              </a:rPr>
              <a:t>;</a:t>
            </a:r>
            <a:endParaRPr lang="es-ES" sz="1800" dirty="0">
              <a:effectLst/>
              <a:latin typeface="+mj-lt"/>
              <a:ea typeface="Calibri" panose="020F0502020204030204" pitchFamily="34" charset="0"/>
            </a:endParaRPr>
          </a:p>
          <a:p>
            <a:pPr marL="899795" algn="just">
              <a:spcBef>
                <a:spcPts val="600"/>
              </a:spcBef>
              <a:spcAft>
                <a:spcPts val="600"/>
              </a:spcAft>
            </a:pPr>
            <a:r>
              <a:rPr lang="es-ES_tradnl" sz="1800" dirty="0">
                <a:effectLst/>
                <a:latin typeface="+mj-lt"/>
                <a:ea typeface="Calibri" panose="020F0502020204030204" pitchFamily="34" charset="0"/>
              </a:rPr>
              <a:t>b)	bien por un proveedor de servicios de </a:t>
            </a:r>
            <a:r>
              <a:rPr lang="es-ES_tradnl" sz="1800" dirty="0" err="1">
                <a:effectLst/>
                <a:latin typeface="+mj-lt"/>
                <a:ea typeface="Calibri" panose="020F0502020204030204" pitchFamily="34" charset="0"/>
              </a:rPr>
              <a:t>criptoactivos</a:t>
            </a:r>
            <a:r>
              <a:rPr lang="es-ES_tradnl" sz="1800" dirty="0">
                <a:effectLst/>
                <a:latin typeface="+mj-lt"/>
                <a:ea typeface="Calibri" panose="020F0502020204030204" pitchFamily="34" charset="0"/>
              </a:rPr>
              <a:t> autorizado a custodiar y administrar </a:t>
            </a:r>
            <a:r>
              <a:rPr lang="es-ES_tradnl" sz="1800" dirty="0" err="1">
                <a:effectLst/>
                <a:latin typeface="+mj-lt"/>
                <a:ea typeface="Calibri" panose="020F0502020204030204" pitchFamily="34" charset="0"/>
              </a:rPr>
              <a:t>criptoactivos</a:t>
            </a:r>
            <a:r>
              <a:rPr lang="es-ES_tradnl" sz="1800" dirty="0">
                <a:effectLst/>
                <a:latin typeface="+mj-lt"/>
                <a:ea typeface="Calibri" panose="020F0502020204030204" pitchFamily="34" charset="0"/>
              </a:rPr>
              <a:t> por cuenta de terceros.</a:t>
            </a:r>
            <a:endParaRPr lang="es-ES" sz="1800" dirty="0">
              <a:effectLst/>
              <a:latin typeface="+mj-lt"/>
              <a:ea typeface="Calibri" panose="020F0502020204030204" pitchFamily="34" charset="0"/>
            </a:endParaRPr>
          </a:p>
          <a:p>
            <a:pPr>
              <a:lnSpc>
                <a:spcPct val="107000"/>
              </a:lnSpc>
              <a:spcAft>
                <a:spcPts val="800"/>
              </a:spcAft>
            </a:pPr>
            <a:r>
              <a:rPr lang="es-ES_tradnl" sz="1800" dirty="0">
                <a:effectLst/>
                <a:latin typeface="+mj-lt"/>
                <a:ea typeface="Calibri" panose="020F0502020204030204" pitchFamily="34" charset="0"/>
                <a:cs typeface="Times New Roman" panose="02020603050405020304" pitchFamily="18" charset="0"/>
              </a:rPr>
              <a:t> </a:t>
            </a:r>
            <a:endParaRPr lang="es-ES" sz="1800" dirty="0">
              <a:effectLst/>
              <a:latin typeface="+mj-lt"/>
              <a:ea typeface="Calibri" panose="020F0502020204030204" pitchFamily="34" charset="0"/>
              <a:cs typeface="Times New Roman" panose="02020603050405020304" pitchFamily="18" charset="0"/>
            </a:endParaRPr>
          </a:p>
          <a:p>
            <a:r>
              <a:rPr lang="es-ES" sz="1800" dirty="0">
                <a:effectLst/>
                <a:latin typeface="Arial" panose="020B0604020202020204" pitchFamily="34" charset="0"/>
                <a:ea typeface="Calibri" panose="020F0502020204030204" pitchFamily="34" charset="0"/>
              </a:rPr>
              <a:t> </a:t>
            </a:r>
            <a:endParaRPr lang="es-ES" dirty="0"/>
          </a:p>
        </p:txBody>
      </p:sp>
    </p:spTree>
    <p:extLst>
      <p:ext uri="{BB962C8B-B14F-4D97-AF65-F5344CB8AC3E}">
        <p14:creationId xmlns:p14="http://schemas.microsoft.com/office/powerpoint/2010/main" val="1768296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3ADFA1-B5BA-4D17-B6ED-CDA67A18BC2A}"/>
              </a:ext>
            </a:extLst>
          </p:cNvPr>
          <p:cNvSpPr txBox="1"/>
          <p:nvPr/>
        </p:nvSpPr>
        <p:spPr>
          <a:xfrm>
            <a:off x="266330" y="399495"/>
            <a:ext cx="8875450" cy="1689630"/>
          </a:xfrm>
          <a:prstGeom prst="rect">
            <a:avLst/>
          </a:prstGeom>
          <a:noFill/>
        </p:spPr>
        <p:txBody>
          <a:bodyPr wrap="square">
            <a:spAutoFit/>
          </a:bodyPr>
          <a:lstStyle/>
          <a:p>
            <a:pPr lvl="0" algn="ctr">
              <a:lnSpc>
                <a:spcPct val="150000"/>
              </a:lnSpc>
              <a:spcAft>
                <a:spcPts val="1440"/>
              </a:spcAft>
            </a:pPr>
            <a:r>
              <a:rPr lang="es-ES" sz="1200" b="1" cap="all" dirty="0">
                <a:solidFill>
                  <a:srgbClr val="66FF33"/>
                </a:solidFill>
                <a:latin typeface="+mj-lt"/>
                <a:ea typeface="Calibri" panose="020F0502020204030204" pitchFamily="34" charset="0"/>
                <a:cs typeface="Times New Roman" panose="02020603050405020304" pitchFamily="18" charset="0"/>
              </a:rPr>
              <a:t>1. </a:t>
            </a:r>
            <a:r>
              <a:rPr lang="es-ES" sz="1200" b="1" cap="all" dirty="0">
                <a:solidFill>
                  <a:srgbClr val="66FF33"/>
                </a:solidFill>
                <a:effectLst/>
                <a:latin typeface="+mj-lt"/>
                <a:ea typeface="Calibri" panose="020F0502020204030204" pitchFamily="34" charset="0"/>
                <a:cs typeface="Times New Roman" panose="02020603050405020304" pitchFamily="18" charset="0"/>
              </a:rPr>
              <a:t>Fichas referenciadas a activos (FRA):  delimitación conceptual y clases.</a:t>
            </a:r>
          </a:p>
          <a:p>
            <a:pPr marL="342900" lvl="0" indent="-342900" algn="ctr">
              <a:lnSpc>
                <a:spcPct val="150000"/>
              </a:lnSpc>
              <a:spcAft>
                <a:spcPts val="1440"/>
              </a:spcAft>
              <a:buFont typeface="+mj-lt"/>
              <a:buAutoNum type="romanUcPeriod"/>
            </a:pPr>
            <a:endParaRPr lang="es-ES" sz="1200" b="1" cap="all" dirty="0">
              <a:solidFill>
                <a:srgbClr val="66FF33"/>
              </a:solidFill>
              <a:effectLst/>
              <a:latin typeface="+mj-lt"/>
              <a:ea typeface="Calibri" panose="020F0502020204030204" pitchFamily="34" charset="0"/>
              <a:cs typeface="Times New Roman" panose="02020603050405020304" pitchFamily="18" charset="0"/>
            </a:endParaRPr>
          </a:p>
          <a:p>
            <a:pPr marL="342900" lvl="0" indent="-342900" algn="just">
              <a:lnSpc>
                <a:spcPct val="150000"/>
              </a:lnSpc>
              <a:spcAft>
                <a:spcPts val="1440"/>
              </a:spcAft>
              <a:buFont typeface="+mj-lt"/>
              <a:buAutoNum type="romanUcPeriod"/>
            </a:pPr>
            <a:endParaRPr lang="es-ES" sz="1200" b="1" cap="all" dirty="0">
              <a:latin typeface="+mj-lt"/>
              <a:ea typeface="Calibri" panose="020F0502020204030204" pitchFamily="34" charset="0"/>
              <a:cs typeface="Times New Roman" panose="02020603050405020304" pitchFamily="18" charset="0"/>
            </a:endParaRPr>
          </a:p>
          <a:p>
            <a:pPr marL="342900" lvl="0" indent="-342900" algn="just">
              <a:lnSpc>
                <a:spcPct val="150000"/>
              </a:lnSpc>
              <a:spcAft>
                <a:spcPts val="1440"/>
              </a:spcAft>
              <a:buFont typeface="+mj-lt"/>
              <a:buAutoNum type="romanUcPeriod"/>
            </a:pP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F49652DC-1A2D-472A-B6C7-8A20AED1607F}"/>
              </a:ext>
            </a:extLst>
          </p:cNvPr>
          <p:cNvSpPr txBox="1"/>
          <p:nvPr/>
        </p:nvSpPr>
        <p:spPr>
          <a:xfrm>
            <a:off x="0" y="1349406"/>
            <a:ext cx="11825056" cy="5457904"/>
          </a:xfrm>
          <a:prstGeom prst="rect">
            <a:avLst/>
          </a:prstGeom>
          <a:noFill/>
        </p:spPr>
        <p:txBody>
          <a:bodyPr wrap="square" rtlCol="0">
            <a:spAutoFit/>
          </a:bodyPr>
          <a:lstStyle/>
          <a:p>
            <a:pPr algn="just">
              <a:lnSpc>
                <a:spcPct val="150000"/>
              </a:lnSpc>
              <a:spcAft>
                <a:spcPts val="800"/>
              </a:spcAft>
            </a:pPr>
            <a:r>
              <a:rPr lang="es-ES" sz="1200" dirty="0">
                <a:effectLst/>
                <a:latin typeface="+mj-lt"/>
                <a:ea typeface="Calibri" panose="020F0502020204030204" pitchFamily="34" charset="0"/>
                <a:cs typeface="Times New Roman" panose="02020603050405020304" pitchFamily="18" charset="0"/>
              </a:rPr>
              <a:t>Los principales problemas desde los medios de pago soportados por </a:t>
            </a:r>
            <a:r>
              <a:rPr lang="es-ES" sz="1200" dirty="0" err="1">
                <a:effectLst/>
                <a:latin typeface="+mj-lt"/>
                <a:ea typeface="Calibri" panose="020F0502020204030204" pitchFamily="34" charset="0"/>
                <a:cs typeface="Times New Roman" panose="02020603050405020304" pitchFamily="18" charset="0"/>
              </a:rPr>
              <a:t>Blockchain</a:t>
            </a:r>
            <a:r>
              <a:rPr lang="es-ES" sz="1200" dirty="0">
                <a:effectLst/>
                <a:latin typeface="+mj-lt"/>
                <a:ea typeface="Calibri" panose="020F0502020204030204" pitchFamily="34" charset="0"/>
                <a:cs typeface="Times New Roman" panose="02020603050405020304" pitchFamily="18" charset="0"/>
              </a:rPr>
              <a:t> -(tecnología de registro descentralizado (TRD) en terminología </a:t>
            </a:r>
            <a:r>
              <a:rPr lang="es-ES" sz="1200" dirty="0" err="1">
                <a:effectLst/>
                <a:latin typeface="+mj-lt"/>
                <a:ea typeface="Calibri" panose="020F0502020204030204" pitchFamily="34" charset="0"/>
                <a:cs typeface="Times New Roman" panose="02020603050405020304" pitchFamily="18" charset="0"/>
              </a:rPr>
              <a:t>MiCA</a:t>
            </a:r>
            <a:r>
              <a:rPr lang="es-ES" sz="1200" dirty="0">
                <a:effectLst/>
                <a:latin typeface="+mj-lt"/>
                <a:ea typeface="Calibri" panose="020F0502020204030204" pitchFamily="34" charset="0"/>
                <a:cs typeface="Times New Roman" panose="02020603050405020304" pitchFamily="18" charset="0"/>
              </a:rPr>
              <a:t>-  pasan en definitiva, por distinguir, desde el texto de la propuesta </a:t>
            </a:r>
            <a:r>
              <a:rPr lang="es-ES" sz="1200" dirty="0" err="1">
                <a:effectLst/>
                <a:latin typeface="+mj-lt"/>
                <a:ea typeface="Calibri" panose="020F0502020204030204" pitchFamily="34" charset="0"/>
                <a:cs typeface="Times New Roman" panose="02020603050405020304" pitchFamily="18" charset="0"/>
              </a:rPr>
              <a:t>MiCA</a:t>
            </a:r>
            <a:r>
              <a:rPr lang="es-ES" sz="1200" dirty="0">
                <a:effectLst/>
                <a:latin typeface="+mj-lt"/>
                <a:ea typeface="Calibri" panose="020F0502020204030204" pitchFamily="34" charset="0"/>
                <a:cs typeface="Times New Roman" panose="02020603050405020304" pitchFamily="18" charset="0"/>
              </a:rPr>
              <a:t>, las fichas de dinero electrónico de las  fichas con referencias a activos y por clarificar su concepto y clases, la reserva de actividad en la emisión por las entidades emisoras de fichas con referencias a activos (en adelante FRA), su respaldo, y finalmente su Gobernanza. Además de esta propuesta, el paquete consta de una propuesta de Reglamento sobre un régimen piloto de las infraestructuras del mercado basadas TRD, una propuesta de directiva y una propuesta de Reglamento sobre la resiliencia operativa digital del sector financiero, conocida como DORA. A ellas también haremos necesaria mención por cuanto complementan, clarifican y delimitan el ámbito de las fichas referenciadas a activos (en adelante FRA). </a:t>
            </a:r>
          </a:p>
          <a:p>
            <a:pPr algn="just"/>
            <a:r>
              <a:rPr lang="es-ES" sz="1200" dirty="0">
                <a:effectLst/>
                <a:latin typeface="+mj-lt"/>
                <a:ea typeface="Times New Roman" panose="02020603050405020304" pitchFamily="18" charset="0"/>
              </a:rPr>
              <a:t>Propuesta de Reglamento del Parlamento Europeo y del Consejo relativo a los mercados de </a:t>
            </a:r>
            <a:r>
              <a:rPr lang="es-ES" sz="1200" dirty="0" err="1">
                <a:effectLst/>
                <a:latin typeface="+mj-lt"/>
                <a:ea typeface="Times New Roman" panose="02020603050405020304" pitchFamily="18" charset="0"/>
              </a:rPr>
              <a:t>criptoactivos</a:t>
            </a:r>
            <a:r>
              <a:rPr lang="es-ES" sz="1200" dirty="0">
                <a:effectLst/>
                <a:latin typeface="+mj-lt"/>
                <a:ea typeface="Times New Roman" panose="02020603050405020304" pitchFamily="18" charset="0"/>
              </a:rPr>
              <a:t> y por el que se modifica la Directiva (UE) 2019/1937, COM(2020) 593.</a:t>
            </a:r>
          </a:p>
          <a:p>
            <a:pPr algn="just"/>
            <a:r>
              <a:rPr lang="es-ES" sz="1200" dirty="0">
                <a:effectLst/>
                <a:latin typeface="+mj-lt"/>
                <a:ea typeface="Times New Roman" panose="02020603050405020304" pitchFamily="18" charset="0"/>
              </a:rPr>
              <a:t>Propuesta de Reglamento del Parlamento Europeo y del Consejo sobre un régimen piloto de las infraestructuras del mercado basadas en la tecnología de registro descentralizado, COM(2020) 594. Propuesta de DIRECTIVA DEL PARLAMENTO EUROPEO Y DEL CONSEJO por la que se modifican las Directivas 2006/43/CE, 2009/65/CE, 2009/138/UE, 2011/61/UE, 2013/36/UE, 2014/65/UE, (UE) 2015/2366 y (UE) 2016/2341, realiza el adecuado ajuste entre el paquete de finanzas digitales y otros cuerpos normativos comunitarios en vigor, así su  artículo 6, párrafo primero, contribuye además a aclarar el tratamiento jurídico de los </a:t>
            </a:r>
            <a:r>
              <a:rPr lang="es-ES" sz="1200" dirty="0" err="1">
                <a:effectLst/>
                <a:latin typeface="+mj-lt"/>
                <a:ea typeface="Times New Roman" panose="02020603050405020304" pitchFamily="18" charset="0"/>
              </a:rPr>
              <a:t>criptoactivos</a:t>
            </a:r>
            <a:r>
              <a:rPr lang="es-ES" sz="1200" dirty="0">
                <a:effectLst/>
                <a:latin typeface="+mj-lt"/>
                <a:ea typeface="Times New Roman" panose="02020603050405020304" pitchFamily="18" charset="0"/>
              </a:rPr>
              <a:t> que puedan considerarse instrumentos financieros. Para ello, modifica la definición de «instrumento financiero» de la Directiva 2014/65/UE, relativa a los mercados de instrumentos financieros, a fin de aclarar, sin que subsista ninguna duda jurídica, que tales instrumentos pueden emitirse mediante tecnología de registro descentralizado. El artículo 6, párrafo cuarto, complementa la propuesta de Reglamento sobre un régimen piloto de las infraestructuras del mercado basadas en la tecnología de registro descentralizado, eximiendo temporalmente a dichas infraestructuras de la aplicación de determinadas disposiciones de la Directiva 2014/65/UE, a fin de permitirles desarrollar soluciones para la negociación y liquidación de operaciones con </a:t>
            </a:r>
            <a:r>
              <a:rPr lang="es-ES" sz="1200" dirty="0" err="1">
                <a:effectLst/>
                <a:latin typeface="+mj-lt"/>
                <a:ea typeface="Times New Roman" panose="02020603050405020304" pitchFamily="18" charset="0"/>
              </a:rPr>
              <a:t>criptoactivos</a:t>
            </a:r>
            <a:r>
              <a:rPr lang="es-ES" sz="1200" dirty="0">
                <a:effectLst/>
                <a:latin typeface="+mj-lt"/>
                <a:ea typeface="Times New Roman" panose="02020603050405020304" pitchFamily="18" charset="0"/>
              </a:rPr>
              <a:t> que puedan considerarse instrumentos financieros. El artículo 5 modifica los requisitos de la Directiva 2013/36/UE (Directiva sobre requisitos de capital, DRC) relativos a los planes de emergencia y continuidad de la actividad, a fin de incluir los planes de continuidad de la actividad y de recuperación en caso de catástrofe relacionados con las TIC establecidos de conformidad con lo dispuesto en el Reglamento (DORA). Asimismo, el artículo 7 modifica la Directiva (UE) 2015/2366, </a:t>
            </a:r>
            <a:r>
              <a:rPr lang="es-ES" sz="1200" dirty="0">
                <a:solidFill>
                  <a:schemeClr val="accent2"/>
                </a:solidFill>
                <a:effectLst/>
                <a:latin typeface="+mj-lt"/>
                <a:ea typeface="Times New Roman" panose="02020603050405020304" pitchFamily="18" charset="0"/>
              </a:rPr>
              <a:t>sobre servicios de pago en el mercado interior (Segunda Directiva sobre servicios de pago), para adaptarla a DORA.</a:t>
            </a:r>
          </a:p>
          <a:p>
            <a:pPr algn="just"/>
            <a:r>
              <a:rPr lang="es-ES" sz="1200" dirty="0">
                <a:solidFill>
                  <a:schemeClr val="accent2"/>
                </a:solidFill>
                <a:effectLst/>
                <a:latin typeface="+mj-lt"/>
                <a:ea typeface="Times New Roman" panose="02020603050405020304" pitchFamily="18" charset="0"/>
              </a:rPr>
              <a:t>Propuesta de Reglamento del Parlamento Europeo y del Consejo sobre la resiliencia operativa digital del sector financiero y por el que se modifican los Reglamentos (CE) n.º 1060/2009, (UE) n.º 648/2012, (UE) n.º 600/2014 y (UE) n.º 909/2014, COM(2020) 595.</a:t>
            </a:r>
          </a:p>
        </p:txBody>
      </p:sp>
    </p:spTree>
    <p:extLst>
      <p:ext uri="{BB962C8B-B14F-4D97-AF65-F5344CB8AC3E}">
        <p14:creationId xmlns:p14="http://schemas.microsoft.com/office/powerpoint/2010/main" val="5738518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276E8C-2D79-467B-8E86-FD027A8233D5}"/>
              </a:ext>
            </a:extLst>
          </p:cNvPr>
          <p:cNvSpPr txBox="1"/>
          <p:nvPr/>
        </p:nvSpPr>
        <p:spPr>
          <a:xfrm>
            <a:off x="435006" y="221942"/>
            <a:ext cx="10608816" cy="5860579"/>
          </a:xfrm>
          <a:prstGeom prst="rect">
            <a:avLst/>
          </a:prstGeom>
          <a:noFill/>
        </p:spPr>
        <p:txBody>
          <a:bodyPr wrap="square">
            <a:spAutoFit/>
          </a:bodyPr>
          <a:lstStyle/>
          <a:p>
            <a:pPr lvl="0" algn="just">
              <a:lnSpc>
                <a:spcPct val="150000"/>
              </a:lnSpc>
              <a:spcAft>
                <a:spcPts val="1440"/>
              </a:spcAft>
            </a:pPr>
            <a:r>
              <a:rPr lang="es-ES" sz="1200" b="1" cap="all"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2</a:t>
            </a:r>
            <a:r>
              <a:rPr lang="es-ES" sz="1200" b="1" cap="all" dirty="0">
                <a:solidFill>
                  <a:schemeClr val="accent2"/>
                </a:solidFill>
                <a:latin typeface="+mj-lt"/>
                <a:ea typeface="Calibri" panose="020F0502020204030204" pitchFamily="34" charset="0"/>
                <a:cs typeface="Times New Roman" panose="02020603050405020304" pitchFamily="18" charset="0"/>
              </a:rPr>
              <a:t>. </a:t>
            </a:r>
            <a:r>
              <a:rPr lang="es-ES" sz="1200" b="1" cap="all" dirty="0">
                <a:solidFill>
                  <a:srgbClr val="66FF33"/>
                </a:solidFill>
                <a:effectLst/>
                <a:latin typeface="+mj-lt"/>
                <a:ea typeface="Calibri" panose="020F0502020204030204" pitchFamily="34" charset="0"/>
                <a:cs typeface="Times New Roman" panose="02020603050405020304" pitchFamily="18" charset="0"/>
              </a:rPr>
              <a:t>Fichas referenciadas a activos (FRA):  delimitación conceptual y clases.</a:t>
            </a:r>
            <a:endParaRPr lang="es-ES" sz="1100" dirty="0">
              <a:solidFill>
                <a:srgbClr val="66FF33"/>
              </a:solidFill>
              <a:effectLst/>
              <a:latin typeface="+mj-lt"/>
              <a:ea typeface="Calibri" panose="020F0502020204030204" pitchFamily="34" charset="0"/>
              <a:cs typeface="Times New Roman" panose="02020603050405020304" pitchFamily="18" charset="0"/>
            </a:endParaRPr>
          </a:p>
          <a:p>
            <a:pPr algn="just">
              <a:lnSpc>
                <a:spcPct val="150000"/>
              </a:lnSpc>
              <a:spcAft>
                <a:spcPts val="800"/>
              </a:spcAft>
            </a:pPr>
            <a:r>
              <a:rPr lang="es-ES_tradnl" sz="1200" dirty="0">
                <a:effectLst/>
                <a:latin typeface="+mj-lt"/>
                <a:ea typeface="Times New Roman" panose="02020603050405020304" pitchFamily="18" charset="0"/>
                <a:cs typeface="Times New Roman" panose="02020603050405020304" pitchFamily="18" charset="0"/>
              </a:rPr>
              <a:t>Las denominadas en el sector criptográfico como </a:t>
            </a:r>
            <a:r>
              <a:rPr lang="es-ES" sz="1200" i="1" dirty="0" err="1">
                <a:effectLst/>
                <a:latin typeface="+mj-lt"/>
                <a:ea typeface="Calibri" panose="020F0502020204030204" pitchFamily="34" charset="0"/>
                <a:cs typeface="Times New Roman" panose="02020603050405020304" pitchFamily="18" charset="0"/>
              </a:rPr>
              <a:t>Stablecoins</a:t>
            </a:r>
            <a:r>
              <a:rPr lang="es-ES" sz="1200" dirty="0">
                <a:effectLst/>
                <a:latin typeface="+mj-lt"/>
                <a:ea typeface="Times New Roman" panose="02020603050405020304" pitchFamily="18" charset="0"/>
                <a:cs typeface="Times New Roman" panose="02020603050405020304" pitchFamily="18" charset="0"/>
              </a:rPr>
              <a:t> </a:t>
            </a:r>
            <a:r>
              <a:rPr lang="es-ES_tradnl" sz="1200" dirty="0">
                <a:effectLst/>
                <a:latin typeface="+mj-lt"/>
                <a:ea typeface="Times New Roman" panose="02020603050405020304" pitchFamily="18" charset="0"/>
                <a:cs typeface="Times New Roman" panose="02020603050405020304" pitchFamily="18" charset="0"/>
              </a:rPr>
              <a:t> son criptomonedas que tratan de estabilizar su valor tomando como referencia una o varias monedas </a:t>
            </a:r>
            <a:r>
              <a:rPr lang="es-ES_tradnl" sz="1200" dirty="0" err="1">
                <a:effectLst/>
                <a:latin typeface="+mj-lt"/>
                <a:ea typeface="Times New Roman" panose="02020603050405020304" pitchFamily="18" charset="0"/>
                <a:cs typeface="Times New Roman" panose="02020603050405020304" pitchFamily="18" charset="0"/>
              </a:rPr>
              <a:t>fiat</a:t>
            </a:r>
            <a:r>
              <a:rPr lang="es-ES_tradnl" sz="1200" dirty="0">
                <a:effectLst/>
                <a:latin typeface="+mj-lt"/>
                <a:ea typeface="Times New Roman" panose="02020603050405020304" pitchFamily="18" charset="0"/>
                <a:cs typeface="Times New Roman" panose="02020603050405020304" pitchFamily="18" charset="0"/>
              </a:rPr>
              <a:t>, una o varias materias primas, uno o varios </a:t>
            </a:r>
            <a:r>
              <a:rPr lang="es-ES_tradnl" sz="1200" dirty="0" err="1">
                <a:effectLst/>
                <a:latin typeface="+mj-lt"/>
                <a:ea typeface="Times New Roman" panose="02020603050405020304" pitchFamily="18" charset="0"/>
                <a:cs typeface="Times New Roman" panose="02020603050405020304" pitchFamily="18" charset="0"/>
              </a:rPr>
              <a:t>criptoactivos</a:t>
            </a:r>
            <a:r>
              <a:rPr lang="es-ES_tradnl" sz="1200" dirty="0">
                <a:effectLst/>
                <a:latin typeface="+mj-lt"/>
                <a:ea typeface="Times New Roman" panose="02020603050405020304" pitchFamily="18" charset="0"/>
                <a:cs typeface="Times New Roman" panose="02020603050405020304" pitchFamily="18" charset="0"/>
              </a:rPr>
              <a:t> diferentes, o una cesta de estos activos.  Si bien existen muchas definiciones de </a:t>
            </a:r>
            <a:r>
              <a:rPr lang="es-ES_tradnl" sz="1200" i="1" dirty="0" err="1">
                <a:effectLst/>
                <a:latin typeface="+mj-lt"/>
                <a:ea typeface="Times New Roman" panose="02020603050405020304" pitchFamily="18" charset="0"/>
                <a:cs typeface="Times New Roman" panose="02020603050405020304" pitchFamily="18" charset="0"/>
              </a:rPr>
              <a:t>Stablecoins</a:t>
            </a:r>
            <a:r>
              <a:rPr lang="es-ES_tradnl" sz="1200" dirty="0">
                <a:effectLst/>
                <a:latin typeface="+mj-lt"/>
                <a:ea typeface="Times New Roman" panose="02020603050405020304" pitchFamily="18" charset="0"/>
                <a:cs typeface="Times New Roman" panose="02020603050405020304" pitchFamily="18" charset="0"/>
              </a:rPr>
              <a:t>, dependiendo de los mecanismos de estabilización, de los activos que las respaldan, e incluso algunas simplemente son controladas por un algoritmo, “sin respaldo alguno”. </a:t>
            </a:r>
            <a:r>
              <a:rPr lang="es-ES" sz="1200" dirty="0">
                <a:effectLst/>
                <a:latin typeface="+mj-lt"/>
                <a:ea typeface="Calibri" panose="020F0502020204030204" pitchFamily="34" charset="0"/>
                <a:cs typeface="Times New Roman" panose="02020603050405020304" pitchFamily="18" charset="0"/>
              </a:rPr>
              <a:t>Y ello, porque si bien es cierto que para mantener un precio estable frente a una única moneda (normalmente el dólar), activo, </a:t>
            </a:r>
            <a:r>
              <a:rPr lang="es-ES" sz="1200" dirty="0" err="1">
                <a:effectLst/>
                <a:latin typeface="+mj-lt"/>
                <a:ea typeface="Calibri" panose="020F0502020204030204" pitchFamily="34" charset="0"/>
                <a:cs typeface="Times New Roman" panose="02020603050405020304" pitchFamily="18" charset="0"/>
              </a:rPr>
              <a:t>criptoactivo</a:t>
            </a:r>
            <a:r>
              <a:rPr lang="es-ES" sz="1200" dirty="0">
                <a:effectLst/>
                <a:latin typeface="+mj-lt"/>
                <a:ea typeface="Calibri" panose="020F0502020204030204" pitchFamily="34" charset="0"/>
                <a:cs typeface="Times New Roman" panose="02020603050405020304" pitchFamily="18" charset="0"/>
              </a:rPr>
              <a:t> o materia prima como referencia, su paridad se consigue de forma diferente. En la actualidad algunas </a:t>
            </a:r>
            <a:r>
              <a:rPr lang="es-ES" sz="1200" i="1" dirty="0" err="1">
                <a:effectLst/>
                <a:latin typeface="+mj-lt"/>
                <a:ea typeface="Calibri" panose="020F0502020204030204" pitchFamily="34" charset="0"/>
                <a:cs typeface="Times New Roman" panose="02020603050405020304" pitchFamily="18" charset="0"/>
              </a:rPr>
              <a:t>Stablecoins</a:t>
            </a:r>
            <a:r>
              <a:rPr lang="es-ES" sz="1200" dirty="0">
                <a:effectLst/>
                <a:latin typeface="+mj-lt"/>
                <a:ea typeface="Calibri" panose="020F0502020204030204" pitchFamily="34" charset="0"/>
                <a:cs typeface="Times New Roman" panose="02020603050405020304" pitchFamily="18" charset="0"/>
              </a:rPr>
              <a:t> se comprometen a mantener fondos y / u otros activos (“garantía”) contra los cuales se pueden canjear las tenencias de </a:t>
            </a:r>
            <a:r>
              <a:rPr lang="es-ES" sz="1200" i="1" dirty="0" err="1">
                <a:effectLst/>
                <a:latin typeface="+mj-lt"/>
                <a:ea typeface="Calibri" panose="020F0502020204030204" pitchFamily="34" charset="0"/>
                <a:cs typeface="Times New Roman" panose="02020603050405020304" pitchFamily="18" charset="0"/>
              </a:rPr>
              <a:t>Stablecoins</a:t>
            </a:r>
            <a:r>
              <a:rPr lang="es-ES" sz="1200" dirty="0">
                <a:effectLst/>
                <a:latin typeface="+mj-lt"/>
                <a:ea typeface="Calibri" panose="020F0502020204030204" pitchFamily="34" charset="0"/>
                <a:cs typeface="Times New Roman" panose="02020603050405020304" pitchFamily="18" charset="0"/>
              </a:rPr>
              <a:t>, algunas, alternativamente, se basan en un mecanismo algorítmico que intenta igualar la oferta y la demanda para mantener la paridad entre la moneda estable y la moneda de referencia y para guiar las expectativas de los usuarios sobre su valor futuro. Sus variantes son tantas como </a:t>
            </a:r>
            <a:r>
              <a:rPr lang="es-ES" sz="1200" i="1" dirty="0" err="1">
                <a:effectLst/>
                <a:latin typeface="+mj-lt"/>
                <a:ea typeface="Calibri" panose="020F0502020204030204" pitchFamily="34" charset="0"/>
                <a:cs typeface="Times New Roman" panose="02020603050405020304" pitchFamily="18" charset="0"/>
              </a:rPr>
              <a:t>Stablecoins</a:t>
            </a:r>
            <a:r>
              <a:rPr lang="es-ES" sz="1200" dirty="0">
                <a:effectLst/>
                <a:latin typeface="+mj-lt"/>
                <a:ea typeface="Calibri" panose="020F0502020204030204" pitchFamily="34" charset="0"/>
                <a:cs typeface="Times New Roman" panose="02020603050405020304" pitchFamily="18" charset="0"/>
              </a:rPr>
              <a:t> hay en el mercado con esta denominación, algunas ya clásicas relevantes como la decana de esta categoría de </a:t>
            </a:r>
            <a:r>
              <a:rPr lang="es-ES" sz="1200" dirty="0" err="1">
                <a:effectLst/>
                <a:latin typeface="+mj-lt"/>
                <a:ea typeface="Calibri" panose="020F0502020204030204" pitchFamily="34" charset="0"/>
                <a:cs typeface="Times New Roman" panose="02020603050405020304" pitchFamily="18" charset="0"/>
              </a:rPr>
              <a:t>criptoactivos</a:t>
            </a:r>
            <a:r>
              <a:rPr lang="es-ES" sz="1200" dirty="0">
                <a:effectLst/>
                <a:latin typeface="+mj-lt"/>
                <a:ea typeface="Calibri" panose="020F0502020204030204" pitchFamily="34" charset="0"/>
                <a:cs typeface="Times New Roman" panose="02020603050405020304" pitchFamily="18" charset="0"/>
              </a:rPr>
              <a:t>, que surgen en 2014, con la creación de </a:t>
            </a:r>
            <a:r>
              <a:rPr lang="es-ES" sz="1200" dirty="0" err="1">
                <a:effectLst/>
                <a:latin typeface="+mj-lt"/>
                <a:ea typeface="Calibri" panose="020F0502020204030204" pitchFamily="34" charset="0"/>
                <a:cs typeface="Times New Roman" panose="02020603050405020304" pitchFamily="18" charset="0"/>
              </a:rPr>
              <a:t>Tether</a:t>
            </a:r>
            <a:r>
              <a:rPr lang="es-ES" sz="1200" dirty="0">
                <a:effectLst/>
                <a:latin typeface="+mj-lt"/>
                <a:ea typeface="Calibri" panose="020F0502020204030204" pitchFamily="34" charset="0"/>
                <a:cs typeface="Times New Roman" panose="02020603050405020304" pitchFamily="18" charset="0"/>
              </a:rPr>
              <a:t> (</a:t>
            </a:r>
            <a:r>
              <a:rPr lang="es-ES" sz="1200" dirty="0" err="1">
                <a:effectLst/>
                <a:latin typeface="+mj-lt"/>
                <a:ea typeface="Calibri" panose="020F0502020204030204" pitchFamily="34" charset="0"/>
                <a:cs typeface="Times New Roman" panose="02020603050405020304" pitchFamily="18" charset="0"/>
              </a:rPr>
              <a:t>Realcoin</a:t>
            </a:r>
            <a:r>
              <a:rPr lang="es-ES" sz="1200" dirty="0">
                <a:effectLst/>
                <a:latin typeface="+mj-lt"/>
                <a:ea typeface="Calibri" panose="020F0502020204030204" pitchFamily="34" charset="0"/>
                <a:cs typeface="Times New Roman" panose="02020603050405020304" pitchFamily="18" charset="0"/>
              </a:rPr>
              <a:t>)  y otras muy minoritarias, resultando compleja su clasificación y definición que abarcaría desde  un respaldo único, o sin él  y referencia  </a:t>
            </a:r>
            <a:r>
              <a:rPr lang="es-ES" sz="1200" i="1" dirty="0" err="1">
                <a:effectLst/>
                <a:latin typeface="+mj-lt"/>
                <a:ea typeface="Calibri" panose="020F0502020204030204" pitchFamily="34" charset="0"/>
                <a:cs typeface="Times New Roman" panose="02020603050405020304" pitchFamily="18" charset="0"/>
              </a:rPr>
              <a:t>on-chain</a:t>
            </a:r>
            <a:r>
              <a:rPr lang="es-ES" sz="1200" dirty="0">
                <a:effectLst/>
                <a:latin typeface="+mj-lt"/>
                <a:ea typeface="Calibri" panose="020F0502020204030204" pitchFamily="34" charset="0"/>
                <a:cs typeface="Times New Roman" panose="02020603050405020304" pitchFamily="18" charset="0"/>
              </a:rPr>
              <a:t>, hasta un respaldo y referencia exclusivo </a:t>
            </a:r>
            <a:r>
              <a:rPr lang="es-ES" sz="1200" i="1" dirty="0">
                <a:effectLst/>
                <a:latin typeface="+mj-lt"/>
                <a:ea typeface="Calibri" panose="020F0502020204030204" pitchFamily="34" charset="0"/>
                <a:cs typeface="Times New Roman" panose="02020603050405020304" pitchFamily="18" charset="0"/>
              </a:rPr>
              <a:t>off-</a:t>
            </a:r>
            <a:r>
              <a:rPr lang="es-ES" sz="1200" i="1" dirty="0" err="1">
                <a:effectLst/>
                <a:latin typeface="+mj-lt"/>
                <a:ea typeface="Calibri" panose="020F0502020204030204" pitchFamily="34" charset="0"/>
                <a:cs typeface="Times New Roman" panose="02020603050405020304" pitchFamily="18" charset="0"/>
              </a:rPr>
              <a:t>chain</a:t>
            </a:r>
            <a:r>
              <a:rPr lang="es-ES" sz="1200" i="1" dirty="0">
                <a:effectLst/>
                <a:latin typeface="+mj-lt"/>
                <a:ea typeface="Calibri" panose="020F0502020204030204" pitchFamily="34" charset="0"/>
                <a:cs typeface="Times New Roman" panose="02020603050405020304" pitchFamily="18" charset="0"/>
              </a:rPr>
              <a:t> </a:t>
            </a:r>
            <a:r>
              <a:rPr lang="es-ES" sz="1200" dirty="0">
                <a:effectLst/>
                <a:latin typeface="+mj-lt"/>
                <a:ea typeface="Calibri" panose="020F0502020204030204" pitchFamily="34" charset="0"/>
                <a:cs typeface="Times New Roman" panose="02020603050405020304" pitchFamily="18" charset="0"/>
              </a:rPr>
              <a:t>. </a:t>
            </a:r>
            <a:endParaRPr lang="es-ES" sz="1100" dirty="0">
              <a:effectLst/>
              <a:latin typeface="+mj-lt"/>
              <a:ea typeface="Calibri" panose="020F0502020204030204" pitchFamily="34" charset="0"/>
              <a:cs typeface="Times New Roman" panose="02020603050405020304" pitchFamily="18" charset="0"/>
            </a:endParaRPr>
          </a:p>
          <a:p>
            <a:pPr algn="just">
              <a:spcAft>
                <a:spcPts val="300"/>
              </a:spcAft>
            </a:pPr>
            <a:r>
              <a:rPr lang="es-ES" sz="1000" dirty="0">
                <a:effectLst/>
                <a:latin typeface="+mj-lt"/>
                <a:ea typeface="Times New Roman" panose="02020603050405020304" pitchFamily="18" charset="0"/>
              </a:rPr>
              <a:t>De hecho, se puede argumentar que los primeros bancos de depósito públicos europeos, como el Banco de Ámsterdam del siglo XVII, compartían una estructura económica similar con las propuestas modernas de monedas estables. </a:t>
            </a:r>
            <a:r>
              <a:rPr lang="en-US" sz="1000" dirty="0">
                <a:effectLst/>
                <a:latin typeface="+mj-lt"/>
                <a:ea typeface="Times New Roman" panose="02020603050405020304" pitchFamily="18" charset="0"/>
              </a:rPr>
              <a:t>Vid.</a:t>
            </a:r>
            <a:r>
              <a:rPr lang="en-US" sz="1000" cap="all" dirty="0">
                <a:effectLst/>
                <a:latin typeface="+mj-lt"/>
                <a:ea typeface="Times New Roman" panose="02020603050405020304" pitchFamily="18" charset="0"/>
              </a:rPr>
              <a:t> </a:t>
            </a:r>
            <a:r>
              <a:rPr lang="en-US" sz="1000" cap="all" dirty="0" err="1">
                <a:effectLst/>
                <a:latin typeface="+mj-lt"/>
                <a:ea typeface="Times New Roman" panose="02020603050405020304" pitchFamily="18" charset="0"/>
              </a:rPr>
              <a:t>Arner</a:t>
            </a:r>
            <a:r>
              <a:rPr lang="en-US" sz="1000" cap="all" dirty="0">
                <a:effectLst/>
                <a:latin typeface="+mj-lt"/>
                <a:ea typeface="Times New Roman" panose="02020603050405020304" pitchFamily="18" charset="0"/>
              </a:rPr>
              <a:t> D., Auer R., </a:t>
            </a:r>
            <a:r>
              <a:rPr lang="en-US" sz="1000" cap="all" dirty="0" err="1">
                <a:effectLst/>
                <a:latin typeface="+mj-lt"/>
                <a:ea typeface="Times New Roman" panose="02020603050405020304" pitchFamily="18" charset="0"/>
              </a:rPr>
              <a:t>Fro</a:t>
            </a:r>
            <a:r>
              <a:rPr lang="en-US" sz="1000" cap="all" dirty="0">
                <a:effectLst/>
                <a:latin typeface="+mj-lt"/>
                <a:ea typeface="Times New Roman" panose="02020603050405020304" pitchFamily="18" charset="0"/>
              </a:rPr>
              <a:t> J., </a:t>
            </a:r>
            <a:r>
              <a:rPr lang="en-US" sz="1000" dirty="0">
                <a:effectLst/>
                <a:latin typeface="+mj-lt"/>
                <a:ea typeface="Times New Roman" panose="02020603050405020304" pitchFamily="18" charset="0"/>
              </a:rPr>
              <a:t>“</a:t>
            </a:r>
            <a:r>
              <a:rPr lang="en-US" sz="1000" dirty="0" err="1">
                <a:effectLst/>
                <a:latin typeface="+mj-lt"/>
                <a:ea typeface="Times New Roman" panose="02020603050405020304" pitchFamily="18" charset="0"/>
              </a:rPr>
              <a:t>Stablecoins</a:t>
            </a:r>
            <a:r>
              <a:rPr lang="en-US" sz="1000" dirty="0">
                <a:effectLst/>
                <a:latin typeface="+mj-lt"/>
                <a:ea typeface="Times New Roman" panose="02020603050405020304" pitchFamily="18" charset="0"/>
              </a:rPr>
              <a:t>: risks, potential and regulation”, </a:t>
            </a:r>
            <a:r>
              <a:rPr lang="en-US" sz="1000" i="1" dirty="0">
                <a:effectLst/>
                <a:latin typeface="+mj-lt"/>
                <a:ea typeface="Times New Roman" panose="02020603050405020304" pitchFamily="18" charset="0"/>
              </a:rPr>
              <a:t>Financial Stability Review</a:t>
            </a:r>
            <a:r>
              <a:rPr lang="en-US" sz="1000" dirty="0">
                <a:effectLst/>
                <a:latin typeface="+mj-lt"/>
                <a:ea typeface="Times New Roman" panose="02020603050405020304" pitchFamily="18" charset="0"/>
              </a:rPr>
              <a:t>, </a:t>
            </a:r>
            <a:r>
              <a:rPr lang="en-US" sz="1000" dirty="0" err="1">
                <a:effectLst/>
                <a:latin typeface="+mj-lt"/>
                <a:ea typeface="Times New Roman" panose="02020603050405020304" pitchFamily="18" charset="0"/>
              </a:rPr>
              <a:t>núm</a:t>
            </a:r>
            <a:r>
              <a:rPr lang="en-US" sz="1000" dirty="0">
                <a:effectLst/>
                <a:latin typeface="+mj-lt"/>
                <a:ea typeface="Times New Roman" panose="02020603050405020304" pitchFamily="18" charset="0"/>
              </a:rPr>
              <a:t>. 39 (2020).</a:t>
            </a:r>
            <a:endParaRPr lang="es-ES" sz="1000" dirty="0">
              <a:effectLst/>
              <a:latin typeface="+mj-lt"/>
              <a:ea typeface="Times New Roman" panose="02020603050405020304" pitchFamily="18" charset="0"/>
            </a:endParaRPr>
          </a:p>
          <a:p>
            <a:pPr algn="just"/>
            <a:r>
              <a:rPr lang="en-US" sz="1000" dirty="0">
                <a:solidFill>
                  <a:srgbClr val="FF0000"/>
                </a:solidFill>
                <a:effectLst/>
                <a:latin typeface="+mj-lt"/>
                <a:ea typeface="Times New Roman" panose="02020603050405020304" pitchFamily="18" charset="0"/>
              </a:rPr>
              <a:t> </a:t>
            </a:r>
            <a:endParaRPr lang="es-ES" sz="1000" dirty="0">
              <a:effectLst/>
              <a:latin typeface="+mj-lt"/>
              <a:ea typeface="Times New Roman" panose="02020603050405020304" pitchFamily="18" charset="0"/>
            </a:endParaRPr>
          </a:p>
          <a:p>
            <a:pPr algn="just"/>
            <a:r>
              <a:rPr lang="es-ES" sz="1000" dirty="0">
                <a:effectLst/>
                <a:latin typeface="+mj-lt"/>
                <a:ea typeface="Times New Roman" panose="02020603050405020304" pitchFamily="18" charset="0"/>
              </a:rPr>
              <a:t>En el momento de cierre de este trabajo, según los datos de </a:t>
            </a:r>
            <a:r>
              <a:rPr lang="es-ES" sz="1000" i="1" dirty="0" err="1">
                <a:effectLst/>
                <a:latin typeface="+mj-lt"/>
                <a:ea typeface="Times New Roman" panose="02020603050405020304" pitchFamily="18" charset="0"/>
              </a:rPr>
              <a:t>Coin</a:t>
            </a:r>
            <a:r>
              <a:rPr lang="es-ES" sz="1000" i="1" dirty="0">
                <a:effectLst/>
                <a:latin typeface="+mj-lt"/>
                <a:ea typeface="Times New Roman" panose="02020603050405020304" pitchFamily="18" charset="0"/>
              </a:rPr>
              <a:t> </a:t>
            </a:r>
            <a:r>
              <a:rPr lang="es-ES" sz="1000" i="1" dirty="0" err="1">
                <a:effectLst/>
                <a:latin typeface="+mj-lt"/>
                <a:ea typeface="Times New Roman" panose="02020603050405020304" pitchFamily="18" charset="0"/>
              </a:rPr>
              <a:t>Market</a:t>
            </a:r>
            <a:r>
              <a:rPr lang="es-ES" sz="1000" i="1" dirty="0">
                <a:effectLst/>
                <a:latin typeface="+mj-lt"/>
                <a:ea typeface="Times New Roman" panose="02020603050405020304" pitchFamily="18" charset="0"/>
              </a:rPr>
              <a:t> </a:t>
            </a:r>
            <a:r>
              <a:rPr lang="es-ES" sz="1000" i="1" dirty="0" err="1">
                <a:effectLst/>
                <a:latin typeface="+mj-lt"/>
                <a:ea typeface="Times New Roman" panose="02020603050405020304" pitchFamily="18" charset="0"/>
              </a:rPr>
              <a:t>Cap</a:t>
            </a:r>
            <a:r>
              <a:rPr lang="es-ES" sz="1000" dirty="0">
                <a:effectLst/>
                <a:latin typeface="+mj-lt"/>
                <a:ea typeface="Times New Roman" panose="02020603050405020304" pitchFamily="18" charset="0"/>
              </a:rPr>
              <a:t>, la capitalización de mercado de </a:t>
            </a:r>
            <a:r>
              <a:rPr lang="es-ES" sz="1000" dirty="0" err="1">
                <a:effectLst/>
                <a:latin typeface="+mj-lt"/>
                <a:ea typeface="Times New Roman" panose="02020603050405020304" pitchFamily="18" charset="0"/>
              </a:rPr>
              <a:t>Tether</a:t>
            </a:r>
            <a:r>
              <a:rPr lang="es-ES" sz="1000" dirty="0">
                <a:effectLst/>
                <a:latin typeface="+mj-lt"/>
                <a:ea typeface="Times New Roman" panose="02020603050405020304" pitchFamily="18" charset="0"/>
              </a:rPr>
              <a:t> se sitúa en 40,322,396,084 millones de dólares (consultado el 24 de marzo de 2021).</a:t>
            </a:r>
          </a:p>
          <a:p>
            <a:pPr algn="just"/>
            <a:r>
              <a:rPr lang="es-ES" sz="1000" dirty="0" err="1">
                <a:effectLst/>
                <a:latin typeface="+mj-lt"/>
                <a:ea typeface="Times New Roman" panose="02020603050405020304" pitchFamily="18" charset="0"/>
              </a:rPr>
              <a:t>MiCA</a:t>
            </a:r>
            <a:r>
              <a:rPr lang="es-ES" sz="1000" dirty="0">
                <a:effectLst/>
                <a:latin typeface="+mj-lt"/>
                <a:ea typeface="Times New Roman" panose="02020603050405020304" pitchFamily="18" charset="0"/>
              </a:rPr>
              <a:t> en su considerando nº26 indica “Las denominadas «criptomonedas estables» algorítmicas, que buscan mantener un valor estable a través de protocolos que prevén el aumento o la disminución de la oferta de tales </a:t>
            </a:r>
            <a:r>
              <a:rPr lang="es-ES" sz="1000" dirty="0" err="1">
                <a:effectLst/>
                <a:latin typeface="+mj-lt"/>
                <a:ea typeface="Times New Roman" panose="02020603050405020304" pitchFamily="18" charset="0"/>
              </a:rPr>
              <a:t>criptoactivos</a:t>
            </a:r>
            <a:r>
              <a:rPr lang="es-ES" sz="1000" dirty="0">
                <a:effectLst/>
                <a:latin typeface="+mj-lt"/>
                <a:ea typeface="Times New Roman" panose="02020603050405020304" pitchFamily="18" charset="0"/>
              </a:rPr>
              <a:t> en respuesta a cambios en la demanda, no deben considerarse fichas referenciadas a activos, siempre que, para estabilizar su valor, no se referencien a uno o varios activos diferentes”. Según su diseño, las monedas estables se han clasificado en cuatro tipos, según determina el Grupo de trabajo sobre </a:t>
            </a:r>
            <a:r>
              <a:rPr lang="es-ES" sz="1000" dirty="0" err="1">
                <a:effectLst/>
                <a:latin typeface="+mj-lt"/>
                <a:ea typeface="Times New Roman" panose="02020603050405020304" pitchFamily="18" charset="0"/>
              </a:rPr>
              <a:t>criptoactivos</a:t>
            </a:r>
            <a:r>
              <a:rPr lang="es-ES" sz="1000" dirty="0">
                <a:effectLst/>
                <a:latin typeface="+mj-lt"/>
                <a:ea typeface="Times New Roman" panose="02020603050405020304" pitchFamily="18" charset="0"/>
              </a:rPr>
              <a:t> del BCE Monedas estables, No 247 / septiembre 2020, Implicaciones para la política monetaria, la estabilidad financiera, el mercado infraestructura y pagos, y supervisión bancaria en la zona del euro: fondos </a:t>
            </a:r>
            <a:r>
              <a:rPr lang="es-ES" sz="1000" dirty="0" err="1">
                <a:effectLst/>
                <a:latin typeface="+mj-lt"/>
                <a:ea typeface="Times New Roman" panose="02020603050405020304" pitchFamily="18" charset="0"/>
              </a:rPr>
              <a:t>tokenizados</a:t>
            </a:r>
            <a:r>
              <a:rPr lang="es-ES" sz="1000" dirty="0">
                <a:effectLst/>
                <a:latin typeface="+mj-lt"/>
                <a:ea typeface="Times New Roman" panose="02020603050405020304" pitchFamily="18" charset="0"/>
              </a:rPr>
              <a:t>; monedas estables </a:t>
            </a:r>
            <a:r>
              <a:rPr lang="es-ES" sz="1000" dirty="0" err="1">
                <a:effectLst/>
                <a:latin typeface="+mj-lt"/>
                <a:ea typeface="Times New Roman" panose="02020603050405020304" pitchFamily="18" charset="0"/>
              </a:rPr>
              <a:t>colateralizadas</a:t>
            </a:r>
            <a:r>
              <a:rPr lang="es-ES" sz="1000" dirty="0">
                <a:effectLst/>
                <a:latin typeface="+mj-lt"/>
                <a:ea typeface="Times New Roman" panose="02020603050405020304" pitchFamily="18" charset="0"/>
              </a:rPr>
              <a:t> fuera de la cadena; monedas estables </a:t>
            </a:r>
            <a:r>
              <a:rPr lang="es-ES" sz="1000" dirty="0" err="1">
                <a:effectLst/>
                <a:latin typeface="+mj-lt"/>
                <a:ea typeface="Times New Roman" panose="02020603050405020304" pitchFamily="18" charset="0"/>
              </a:rPr>
              <a:t>colateralizadas</a:t>
            </a:r>
            <a:r>
              <a:rPr lang="es-ES" sz="1000" dirty="0">
                <a:effectLst/>
                <a:latin typeface="+mj-lt"/>
                <a:ea typeface="Times New Roman" panose="02020603050405020304" pitchFamily="18" charset="0"/>
              </a:rPr>
              <a:t> en cadena; monedas estables algorítmicas.</a:t>
            </a:r>
          </a:p>
        </p:txBody>
      </p:sp>
    </p:spTree>
    <p:extLst>
      <p:ext uri="{BB962C8B-B14F-4D97-AF65-F5344CB8AC3E}">
        <p14:creationId xmlns:p14="http://schemas.microsoft.com/office/powerpoint/2010/main" val="33825512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DF43FF-8BDC-40C1-87C1-494D08E3060E}"/>
              </a:ext>
            </a:extLst>
          </p:cNvPr>
          <p:cNvSpPr txBox="1"/>
          <p:nvPr/>
        </p:nvSpPr>
        <p:spPr>
          <a:xfrm>
            <a:off x="275208" y="-62143"/>
            <a:ext cx="11061576" cy="8125301"/>
          </a:xfrm>
          <a:prstGeom prst="rect">
            <a:avLst/>
          </a:prstGeom>
          <a:noFill/>
        </p:spPr>
        <p:txBody>
          <a:bodyPr wrap="square">
            <a:spAutoFit/>
          </a:bodyPr>
          <a:lstStyle/>
          <a:p>
            <a:pPr algn="just"/>
            <a:r>
              <a:rPr lang="es-ES" dirty="0"/>
              <a:t>El concepto amplio de </a:t>
            </a:r>
            <a:r>
              <a:rPr lang="es-ES" dirty="0" err="1"/>
              <a:t>Stablecoin</a:t>
            </a:r>
            <a:r>
              <a:rPr lang="es-ES" dirty="0"/>
              <a:t> del sector criptográfico es adoptado también por organismos internacionales. De este modo, el </a:t>
            </a:r>
            <a:r>
              <a:rPr lang="es-ES" dirty="0" err="1"/>
              <a:t>Financial</a:t>
            </a:r>
            <a:r>
              <a:rPr lang="es-ES" dirty="0"/>
              <a:t> </a:t>
            </a:r>
            <a:r>
              <a:rPr lang="es-ES" dirty="0" err="1"/>
              <a:t>Stability</a:t>
            </a:r>
            <a:r>
              <a:rPr lang="es-ES" dirty="0"/>
              <a:t> </a:t>
            </a:r>
            <a:r>
              <a:rPr lang="es-ES" dirty="0" err="1"/>
              <a:t>Board</a:t>
            </a:r>
            <a:r>
              <a:rPr lang="es-ES" dirty="0"/>
              <a:t> (FSB), en octubre de 2020 define con carácter general, como  una moneda estable la criptomoneda que tiene como objetivo mantener  su valor estable en relación con un activo específico, o un grupo o canasta de activos, si bien como se indica en el propio informe, no existe una definición universalmente aceptada de moneda estable y que del término “moneda estable” en ese informe no pretende afirmar o implicar que su valor sea necesariamente estable. Más bien, “el término se utiliza aquí porque es comúnmente utilizado por los participantes del mercado y las autoridades” . </a:t>
            </a:r>
          </a:p>
          <a:p>
            <a:pPr algn="just"/>
            <a:endParaRPr lang="es-ES" dirty="0"/>
          </a:p>
          <a:p>
            <a:pPr algn="just"/>
            <a:r>
              <a:rPr lang="es-ES" dirty="0">
                <a:highlight>
                  <a:srgbClr val="174CD6"/>
                </a:highlight>
              </a:rPr>
              <a:t>El espectro de las </a:t>
            </a:r>
            <a:r>
              <a:rPr lang="es-ES" dirty="0" err="1">
                <a:highlight>
                  <a:srgbClr val="174CD6"/>
                </a:highlight>
              </a:rPr>
              <a:t>Stablecoins</a:t>
            </a:r>
            <a:r>
              <a:rPr lang="es-ES" dirty="0">
                <a:highlight>
                  <a:srgbClr val="174CD6"/>
                </a:highlight>
              </a:rPr>
              <a:t> como se colige en este concepto amplio, abarcaría tanto las configuradas como “algorítmicas” hasta las configuradas como “dinero electrónico”, si bien, no entrarían en la categoría de FRA como indica la definición que de las mismas da </a:t>
            </a:r>
            <a:r>
              <a:rPr lang="es-ES" dirty="0" err="1">
                <a:highlight>
                  <a:srgbClr val="174CD6"/>
                </a:highlight>
              </a:rPr>
              <a:t>MiCA</a:t>
            </a:r>
            <a:r>
              <a:rPr lang="es-ES" dirty="0">
                <a:highlight>
                  <a:srgbClr val="174CD6"/>
                </a:highlight>
              </a:rPr>
              <a:t> y que aclara en su considerando </a:t>
            </a:r>
            <a:r>
              <a:rPr lang="es-ES" dirty="0" err="1">
                <a:highlight>
                  <a:srgbClr val="174CD6"/>
                </a:highlight>
              </a:rPr>
              <a:t>nº</a:t>
            </a:r>
            <a:r>
              <a:rPr lang="es-ES" dirty="0">
                <a:highlight>
                  <a:srgbClr val="174CD6"/>
                </a:highlight>
              </a:rPr>
              <a:t> 26. </a:t>
            </a:r>
            <a:r>
              <a:rPr lang="es-ES" dirty="0" err="1">
                <a:highlight>
                  <a:srgbClr val="174CD6"/>
                </a:highlight>
              </a:rPr>
              <a:t>MiCA</a:t>
            </a:r>
            <a:r>
              <a:rPr lang="es-ES" dirty="0">
                <a:highlight>
                  <a:srgbClr val="174CD6"/>
                </a:highlight>
              </a:rPr>
              <a:t> excluye ambas, e incluso excluye en la nueva categoría de FRA a  otras formas de moneda existentes y otros activos tradicionales que utilizan tecnologías innovadoras como los Depósitos bancarios comerciales y estructurados registrados mediante TRD, o los Tokens digitales al por mayor para la liquidación de transacciones de gran valor entre instituciones (con un propio ámbito en el Paquete de Finanzas Digitales  ), lo mismo puede indicarse con respecto a las monedas digitales del banco central (CBDC, por sus siglas en inglés) en la medida en que son un pasivo del banco central.</a:t>
            </a:r>
          </a:p>
          <a:p>
            <a:pPr algn="just"/>
            <a:endParaRPr lang="es-ES" dirty="0"/>
          </a:p>
          <a:p>
            <a:pPr algn="just"/>
            <a:r>
              <a:rPr lang="es-ES" dirty="0"/>
              <a:t>En definitiva el concepto estricto de FRA en el ámbito jurídico privado digital vendrían a reproducir los efectos del dinero de emisión privada ,  autorizado y supervisado por la autoridad financiera (Banco  Central  Europeo  y  bancas  centrales  nacionales),  un “renovado dinero privado virtual” diferente del dinero electrónico soportado con tecnología TDR del que nos ocupamos en esta Guía , si bien ambos conceptos comparten el hecho de estar muy alejados del depósito  bancario, tal y como se señala por </a:t>
            </a:r>
            <a:r>
              <a:rPr lang="es-ES" dirty="0" err="1"/>
              <a:t>MiCA</a:t>
            </a:r>
            <a:r>
              <a:rPr lang="es-ES" dirty="0"/>
              <a:t> en su artículo 36 .</a:t>
            </a:r>
          </a:p>
          <a:p>
            <a:pPr algn="just"/>
            <a:endParaRPr lang="es-ES" dirty="0"/>
          </a:p>
          <a:p>
            <a:endParaRPr lang="es-ES" dirty="0"/>
          </a:p>
          <a:p>
            <a:endParaRPr lang="es-ES" dirty="0"/>
          </a:p>
          <a:p>
            <a:endParaRPr lang="es-ES" dirty="0"/>
          </a:p>
          <a:p>
            <a:endParaRPr lang="es-ES" dirty="0"/>
          </a:p>
          <a:p>
            <a:endParaRPr lang="es-ES" dirty="0"/>
          </a:p>
        </p:txBody>
      </p:sp>
    </p:spTree>
    <p:extLst>
      <p:ext uri="{BB962C8B-B14F-4D97-AF65-F5344CB8AC3E}">
        <p14:creationId xmlns:p14="http://schemas.microsoft.com/office/powerpoint/2010/main" val="2446959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8AF1B5-9F23-4B93-BB38-A105BC3FE5D1}"/>
              </a:ext>
            </a:extLst>
          </p:cNvPr>
          <p:cNvSpPr txBox="1"/>
          <p:nvPr/>
        </p:nvSpPr>
        <p:spPr>
          <a:xfrm>
            <a:off x="1313896" y="1100831"/>
            <a:ext cx="9072978" cy="4401205"/>
          </a:xfrm>
          <a:prstGeom prst="rect">
            <a:avLst/>
          </a:prstGeom>
          <a:noFill/>
        </p:spPr>
        <p:txBody>
          <a:bodyPr wrap="square">
            <a:spAutoFit/>
          </a:bodyPr>
          <a:lstStyle/>
          <a:p>
            <a:pPr algn="just"/>
            <a:r>
              <a:rPr lang="es-ES" sz="2000" dirty="0" err="1">
                <a:latin typeface="+mj-lt"/>
              </a:rPr>
              <a:t>MiCA</a:t>
            </a:r>
            <a:r>
              <a:rPr lang="es-ES" sz="2000" dirty="0">
                <a:latin typeface="+mj-lt"/>
              </a:rPr>
              <a:t> cierra de este modo el debate sobre su tipicidad legal y, por tanto, el debate en torno a su naturaleza jurídica, motivado por la búsqueda de una adscripción a un régimen jurídico , en el que se ha barajado diversas posibilidades: bien como divisa alternativa a las tradicionales, activo,  título valor, o un “bien” (</a:t>
            </a:r>
            <a:r>
              <a:rPr lang="es-ES" sz="2000" dirty="0" err="1">
                <a:latin typeface="+mj-lt"/>
              </a:rPr>
              <a:t>commodity</a:t>
            </a:r>
            <a:r>
              <a:rPr lang="es-ES" sz="2000" dirty="0">
                <a:latin typeface="+mj-lt"/>
              </a:rPr>
              <a:t>) que desarrolla las funciones del “dinero” -en su acepción económica-. Como señala </a:t>
            </a:r>
            <a:r>
              <a:rPr lang="es-ES" sz="2000" dirty="0" err="1">
                <a:highlight>
                  <a:srgbClr val="174CD6"/>
                </a:highlight>
                <a:latin typeface="+mj-lt"/>
              </a:rPr>
              <a:t>MiCA</a:t>
            </a:r>
            <a:r>
              <a:rPr lang="es-ES" sz="2000" dirty="0">
                <a:highlight>
                  <a:srgbClr val="174CD6"/>
                </a:highlight>
                <a:latin typeface="+mj-lt"/>
              </a:rPr>
              <a:t> en su considerando nº9, “(…) El objetivo que, con frecuencia, se persigue al estabilizar el valor es que los titulares de las fichas referenciadas a activos las usen como medio de pago para la compra de bienes y servicios y como depósito de valor”. En otras palabras, las “</a:t>
            </a:r>
            <a:r>
              <a:rPr lang="es-ES" sz="2000" dirty="0" err="1">
                <a:highlight>
                  <a:srgbClr val="174CD6"/>
                </a:highlight>
                <a:latin typeface="+mj-lt"/>
              </a:rPr>
              <a:t>Stablecoin</a:t>
            </a:r>
            <a:r>
              <a:rPr lang="es-ES" sz="2000" dirty="0">
                <a:highlight>
                  <a:srgbClr val="174CD6"/>
                </a:highlight>
                <a:latin typeface="+mj-lt"/>
              </a:rPr>
              <a:t> </a:t>
            </a:r>
            <a:r>
              <a:rPr lang="es-ES" sz="2000" dirty="0" err="1">
                <a:highlight>
                  <a:srgbClr val="174CD6"/>
                </a:highlight>
                <a:latin typeface="+mj-lt"/>
              </a:rPr>
              <a:t>MiCA</a:t>
            </a:r>
            <a:r>
              <a:rPr lang="es-ES" sz="2000" dirty="0">
                <a:highlight>
                  <a:srgbClr val="174CD6"/>
                </a:highlight>
                <a:latin typeface="+mj-lt"/>
              </a:rPr>
              <a:t>” dejan de ser un activo y se convierten en una moneda al cumplir tres requisitos esenciales: son reserva de valor, unidad de cuenta y pueden llegar a convertirse en un medio de cambio generalmente aceptado.</a:t>
            </a:r>
          </a:p>
        </p:txBody>
      </p:sp>
    </p:spTree>
    <p:extLst>
      <p:ext uri="{BB962C8B-B14F-4D97-AF65-F5344CB8AC3E}">
        <p14:creationId xmlns:p14="http://schemas.microsoft.com/office/powerpoint/2010/main" val="1684577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F85CEF2-665F-4279-B3C3-38FCCA56D7C0}"/>
              </a:ext>
            </a:extLst>
          </p:cNvPr>
          <p:cNvSpPr txBox="1"/>
          <p:nvPr/>
        </p:nvSpPr>
        <p:spPr>
          <a:xfrm>
            <a:off x="150920" y="969352"/>
            <a:ext cx="11674136" cy="4919295"/>
          </a:xfrm>
          <a:prstGeom prst="rect">
            <a:avLst/>
          </a:prstGeom>
          <a:noFill/>
        </p:spPr>
        <p:txBody>
          <a:bodyPr wrap="square">
            <a:spAutoFit/>
          </a:bodyPr>
          <a:lstStyle/>
          <a:p>
            <a:pPr algn="just">
              <a:spcAft>
                <a:spcPts val="1440"/>
              </a:spcAft>
            </a:pPr>
            <a:r>
              <a:rPr lang="es-ES_tradnl" dirty="0">
                <a:effectLst/>
                <a:latin typeface="+mj-lt"/>
                <a:ea typeface="Times New Roman" panose="02020603050405020304" pitchFamily="18" charset="0"/>
                <a:cs typeface="Times New Roman" panose="02020603050405020304" pitchFamily="18" charset="0"/>
              </a:rPr>
              <a:t>En definitiva, la brecha entre el mundo </a:t>
            </a:r>
            <a:r>
              <a:rPr lang="es-ES_tradnl" i="1" dirty="0" err="1">
                <a:effectLst/>
                <a:latin typeface="+mj-lt"/>
                <a:ea typeface="Times New Roman" panose="02020603050405020304" pitchFamily="18" charset="0"/>
                <a:cs typeface="Times New Roman" panose="02020603050405020304" pitchFamily="18" charset="0"/>
              </a:rPr>
              <a:t>on-chain</a:t>
            </a:r>
            <a:r>
              <a:rPr lang="es-ES_tradnl" dirty="0">
                <a:effectLst/>
                <a:latin typeface="+mj-lt"/>
                <a:ea typeface="Times New Roman" panose="02020603050405020304" pitchFamily="18" charset="0"/>
                <a:cs typeface="Times New Roman" panose="02020603050405020304" pitchFamily="18" charset="0"/>
              </a:rPr>
              <a:t> y el de medios de pago </a:t>
            </a:r>
            <a:r>
              <a:rPr lang="es-ES_tradnl" i="1" dirty="0">
                <a:effectLst/>
                <a:latin typeface="+mj-lt"/>
                <a:ea typeface="Times New Roman" panose="02020603050405020304" pitchFamily="18" charset="0"/>
                <a:cs typeface="Times New Roman" panose="02020603050405020304" pitchFamily="18" charset="0"/>
              </a:rPr>
              <a:t>off-</a:t>
            </a:r>
            <a:r>
              <a:rPr lang="es-ES_tradnl" i="1" dirty="0" err="1">
                <a:effectLst/>
                <a:latin typeface="+mj-lt"/>
                <a:ea typeface="Times New Roman" panose="02020603050405020304" pitchFamily="18" charset="0"/>
                <a:cs typeface="Times New Roman" panose="02020603050405020304" pitchFamily="18" charset="0"/>
              </a:rPr>
              <a:t>chain</a:t>
            </a:r>
            <a:r>
              <a:rPr lang="es-ES_tradnl" dirty="0">
                <a:effectLst/>
                <a:latin typeface="+mj-lt"/>
                <a:ea typeface="Times New Roman" panose="02020603050405020304" pitchFamily="18" charset="0"/>
                <a:cs typeface="Times New Roman" panose="02020603050405020304" pitchFamily="18" charset="0"/>
              </a:rPr>
              <a:t>  (auditados y con cumplimiento de la normativa financiera) se salva con el puente que se establece al utilizar </a:t>
            </a:r>
            <a:r>
              <a:rPr lang="es-ES_tradnl" dirty="0" err="1">
                <a:effectLst/>
                <a:latin typeface="+mj-lt"/>
                <a:ea typeface="Times New Roman" panose="02020603050405020304" pitchFamily="18" charset="0"/>
                <a:cs typeface="Times New Roman" panose="02020603050405020304" pitchFamily="18" charset="0"/>
              </a:rPr>
              <a:t>criptoactivos</a:t>
            </a:r>
            <a:r>
              <a:rPr lang="es-ES_tradnl" dirty="0">
                <a:effectLst/>
                <a:latin typeface="+mj-lt"/>
                <a:ea typeface="Times New Roman" panose="02020603050405020304" pitchFamily="18" charset="0"/>
                <a:cs typeface="Times New Roman" panose="02020603050405020304" pitchFamily="18" charset="0"/>
              </a:rPr>
              <a:t> como las FRA (que no utilizan cuentas bancarias), si bien, indudablemente, plantean nuevos retos jurídicos pues implican  operativas diferentes a las tradicionales de los bancos comerciales, como ya se advirtió por el G7.  </a:t>
            </a:r>
            <a:r>
              <a:rPr lang="es-ES_tradnl" dirty="0">
                <a:effectLst/>
                <a:latin typeface="+mj-lt"/>
                <a:ea typeface="Calibri" panose="020F0502020204030204" pitchFamily="34" charset="0"/>
                <a:cs typeface="Times New Roman" panose="02020603050405020304" pitchFamily="18" charset="0"/>
              </a:rPr>
              <a:t>Los</a:t>
            </a:r>
            <a:r>
              <a:rPr lang="es-ES" dirty="0">
                <a:effectLst/>
                <a:latin typeface="+mj-lt"/>
                <a:ea typeface="Calibri" panose="020F0502020204030204" pitchFamily="34" charset="0"/>
                <a:cs typeface="Times New Roman" panose="02020603050405020304" pitchFamily="18" charset="0"/>
              </a:rPr>
              <a:t> grandes desafíos son, entre muchos,  los </a:t>
            </a:r>
            <a:r>
              <a:rPr lang="es-ES" i="1" dirty="0" err="1">
                <a:effectLst/>
                <a:latin typeface="+mj-lt"/>
                <a:ea typeface="Calibri" panose="020F0502020204030204" pitchFamily="34" charset="0"/>
                <a:cs typeface="Times New Roman" panose="02020603050405020304" pitchFamily="18" charset="0"/>
              </a:rPr>
              <a:t>wallet</a:t>
            </a:r>
            <a:r>
              <a:rPr lang="es-ES" dirty="0">
                <a:effectLst/>
                <a:latin typeface="+mj-lt"/>
                <a:ea typeface="Calibri" panose="020F0502020204030204" pitchFamily="34" charset="0"/>
                <a:cs typeface="Times New Roman" panose="02020603050405020304" pitchFamily="18" charset="0"/>
              </a:rPr>
              <a:t>  en el contexto de una evolución de muchas redes sociales a redes de pagos, una nueva realidad social muy compleja y no un simple sistema integrado de pago, pues como se deduce posibilita a creación de mercados financieros, con </a:t>
            </a:r>
            <a:r>
              <a:rPr lang="es-ES" dirty="0" err="1">
                <a:effectLst/>
                <a:latin typeface="+mj-lt"/>
                <a:ea typeface="Calibri" panose="020F0502020204030204" pitchFamily="34" charset="0"/>
                <a:cs typeface="Times New Roman" panose="02020603050405020304" pitchFamily="18" charset="0"/>
              </a:rPr>
              <a:t>microoperadores</a:t>
            </a:r>
            <a:r>
              <a:rPr lang="es-ES" dirty="0">
                <a:effectLst/>
                <a:latin typeface="+mj-lt"/>
                <a:ea typeface="Calibri" panose="020F0502020204030204" pitchFamily="34" charset="0"/>
                <a:cs typeface="Times New Roman" panose="02020603050405020304" pitchFamily="18" charset="0"/>
              </a:rPr>
              <a:t>, hasta la fecha excluidos de los esquemas formales de crédito y medios de pago. </a:t>
            </a:r>
          </a:p>
          <a:p>
            <a:pPr algn="just"/>
            <a:r>
              <a:rPr lang="es-ES" dirty="0">
                <a:effectLst/>
                <a:latin typeface="+mj-lt"/>
                <a:ea typeface="Times New Roman" panose="02020603050405020304" pitchFamily="18" charset="0"/>
              </a:rPr>
              <a:t>Lo disruptivo con las FRA, </a:t>
            </a:r>
            <a:r>
              <a:rPr lang="es-ES" dirty="0">
                <a:latin typeface="+mj-lt"/>
                <a:ea typeface="Times New Roman" panose="02020603050405020304" pitchFamily="18" charset="0"/>
              </a:rPr>
              <a:t>será</a:t>
            </a:r>
            <a:r>
              <a:rPr lang="es-ES" dirty="0">
                <a:effectLst/>
                <a:latin typeface="+mj-lt"/>
                <a:ea typeface="Times New Roman" panose="02020603050405020304" pitchFamily="18" charset="0"/>
              </a:rPr>
              <a:t> la posibilidad de realizar </a:t>
            </a:r>
            <a:r>
              <a:rPr lang="es-ES" b="1" dirty="0">
                <a:effectLst/>
                <a:latin typeface="+mj-lt"/>
                <a:ea typeface="Times New Roman" panose="02020603050405020304" pitchFamily="18" charset="0"/>
              </a:rPr>
              <a:t>operaciones confiables totalmente </a:t>
            </a:r>
            <a:r>
              <a:rPr lang="es-ES" b="1" dirty="0" err="1">
                <a:effectLst/>
                <a:latin typeface="+mj-lt"/>
                <a:ea typeface="Times New Roman" panose="02020603050405020304" pitchFamily="18" charset="0"/>
              </a:rPr>
              <a:t>On-Chain</a:t>
            </a:r>
            <a:r>
              <a:rPr lang="es-ES" dirty="0">
                <a:effectLst/>
                <a:latin typeface="+mj-lt"/>
                <a:ea typeface="Times New Roman" panose="02020603050405020304" pitchFamily="18" charset="0"/>
              </a:rPr>
              <a:t> (dentro de la cadena), de “extremo a extremo”, sin cuenta bancaria, ni medios de pago clásicos, o los más novedosos que más recuerdan a una red social que a un sistema de pagos, como WeChat- vinculados a la tarjeta de crédito del </a:t>
            </a:r>
            <a:r>
              <a:rPr lang="es-ES" dirty="0" err="1">
                <a:effectLst/>
                <a:latin typeface="+mj-lt"/>
                <a:ea typeface="Times New Roman" panose="02020603050405020304" pitchFamily="18" charset="0"/>
              </a:rPr>
              <a:t>ususario</a:t>
            </a:r>
            <a:r>
              <a:rPr lang="es-ES" dirty="0">
                <a:effectLst/>
                <a:latin typeface="+mj-lt"/>
                <a:ea typeface="Times New Roman" panose="02020603050405020304" pitchFamily="18" charset="0"/>
              </a:rPr>
              <a:t> pero sin TPV, lo cual es posible con la utilización de los códigos QR, que nada tienen que ver con las criptomonedas-. </a:t>
            </a:r>
          </a:p>
          <a:p>
            <a:pPr marL="90170" indent="-90170" algn="just"/>
            <a:r>
              <a:rPr lang="en-US" dirty="0">
                <a:effectLst/>
                <a:latin typeface="+mj-lt"/>
                <a:ea typeface="Times New Roman" panose="02020603050405020304" pitchFamily="18" charset="0"/>
              </a:rPr>
              <a:t>G7  </a:t>
            </a:r>
            <a:r>
              <a:rPr lang="en-US" i="1" dirty="0">
                <a:effectLst/>
                <a:latin typeface="+mj-lt"/>
                <a:ea typeface="Times New Roman" panose="02020603050405020304" pitchFamily="18" charset="0"/>
              </a:rPr>
              <a:t>Working  Group  on  </a:t>
            </a:r>
            <a:r>
              <a:rPr lang="en-US" i="1" dirty="0" err="1">
                <a:effectLst/>
                <a:latin typeface="+mj-lt"/>
                <a:ea typeface="Times New Roman" panose="02020603050405020304" pitchFamily="18" charset="0"/>
              </a:rPr>
              <a:t>Stablecoins</a:t>
            </a:r>
            <a:r>
              <a:rPr lang="en-US" dirty="0">
                <a:effectLst/>
                <a:latin typeface="+mj-lt"/>
                <a:ea typeface="Times New Roman" panose="02020603050405020304" pitchFamily="18" charset="0"/>
              </a:rPr>
              <a:t>  (2019),  “Investigating  the  impact  of  global  </a:t>
            </a:r>
            <a:r>
              <a:rPr lang="en-US" dirty="0" err="1">
                <a:effectLst/>
                <a:latin typeface="+mj-lt"/>
                <a:ea typeface="Times New Roman" panose="02020603050405020304" pitchFamily="18" charset="0"/>
              </a:rPr>
              <a:t>stablecoins</a:t>
            </a:r>
            <a:r>
              <a:rPr lang="en-US" dirty="0">
                <a:effectLst/>
                <a:latin typeface="+mj-lt"/>
                <a:ea typeface="Times New Roman" panose="02020603050405020304" pitchFamily="18" charset="0"/>
              </a:rPr>
              <a:t>”,  </a:t>
            </a:r>
            <a:r>
              <a:rPr lang="en-US" dirty="0" err="1">
                <a:effectLst/>
                <a:latin typeface="+mj-lt"/>
                <a:ea typeface="Times New Roman" panose="02020603050405020304" pitchFamily="18" charset="0"/>
              </a:rPr>
              <a:t>octubre</a:t>
            </a:r>
            <a:r>
              <a:rPr lang="en-US" dirty="0">
                <a:effectLst/>
                <a:latin typeface="+mj-lt"/>
                <a:ea typeface="Times New Roman" panose="02020603050405020304" pitchFamily="18" charset="0"/>
              </a:rPr>
              <a:t>,  disponible  </a:t>
            </a:r>
            <a:r>
              <a:rPr lang="en-US" dirty="0" err="1">
                <a:effectLst/>
                <a:latin typeface="+mj-lt"/>
                <a:ea typeface="Times New Roman" panose="02020603050405020304" pitchFamily="18" charset="0"/>
              </a:rPr>
              <a:t>en</a:t>
            </a:r>
            <a:r>
              <a:rPr lang="en-US" dirty="0">
                <a:effectLst/>
                <a:latin typeface="+mj-lt"/>
                <a:ea typeface="Times New Roman" panose="02020603050405020304" pitchFamily="18" charset="0"/>
              </a:rPr>
              <a:t> </a:t>
            </a:r>
            <a:r>
              <a:rPr lang="en-US" dirty="0">
                <a:effectLst/>
                <a:latin typeface="+mj-lt"/>
                <a:ea typeface="Times New Roman" panose="02020603050405020304" pitchFamily="18" charset="0"/>
                <a:hlinkClick r:id="rId2"/>
              </a:rPr>
              <a:t>https://www.bis.org/cpmi/publ/d187.pdf</a:t>
            </a:r>
            <a:endParaRPr lang="en-US" dirty="0">
              <a:effectLst/>
              <a:latin typeface="+mj-lt"/>
              <a:ea typeface="Times New Roman" panose="02020603050405020304" pitchFamily="18" charset="0"/>
            </a:endParaRPr>
          </a:p>
          <a:p>
            <a:pPr marL="90170" indent="-90170" algn="just"/>
            <a:endParaRPr lang="es-E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10786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9945295-1153-4C83-9866-2530789323A4}"/>
              </a:ext>
            </a:extLst>
          </p:cNvPr>
          <p:cNvSpPr txBox="1"/>
          <p:nvPr/>
        </p:nvSpPr>
        <p:spPr>
          <a:xfrm>
            <a:off x="223422" y="840099"/>
            <a:ext cx="11745156" cy="4909036"/>
          </a:xfrm>
          <a:prstGeom prst="rect">
            <a:avLst/>
          </a:prstGeom>
          <a:noFill/>
        </p:spPr>
        <p:txBody>
          <a:bodyPr wrap="square">
            <a:spAutoFit/>
          </a:bodyPr>
          <a:lstStyle/>
          <a:p>
            <a:pPr algn="ctr">
              <a:spcAft>
                <a:spcPts val="800"/>
              </a:spcAft>
            </a:pPr>
            <a:r>
              <a:rPr lang="es-ES" sz="1600" dirty="0" err="1">
                <a:solidFill>
                  <a:srgbClr val="66FF33"/>
                </a:solidFill>
                <a:effectLst/>
                <a:latin typeface="+mj-lt"/>
                <a:ea typeface="Calibri" panose="020F0502020204030204" pitchFamily="34" charset="0"/>
                <a:cs typeface="Times New Roman" panose="02020603050405020304" pitchFamily="18" charset="0"/>
              </a:rPr>
              <a:t>MiCA</a:t>
            </a:r>
            <a:r>
              <a:rPr lang="es-ES" sz="1600" dirty="0">
                <a:solidFill>
                  <a:srgbClr val="66FF33"/>
                </a:solidFill>
                <a:effectLst/>
                <a:latin typeface="+mj-lt"/>
                <a:ea typeface="Calibri" panose="020F0502020204030204" pitchFamily="34" charset="0"/>
                <a:cs typeface="Times New Roman" panose="02020603050405020304" pitchFamily="18" charset="0"/>
              </a:rPr>
              <a:t>&amp; DORA SIGNIFICAN como conclusión: </a:t>
            </a:r>
          </a:p>
          <a:p>
            <a:pPr algn="just">
              <a:spcAft>
                <a:spcPts val="800"/>
              </a:spcAft>
            </a:pPr>
            <a:r>
              <a:rPr lang="es-ES" sz="1600" dirty="0">
                <a:solidFill>
                  <a:srgbClr val="66FF33"/>
                </a:solidFill>
                <a:effectLst/>
                <a:latin typeface="+mj-lt"/>
                <a:ea typeface="Calibri" panose="020F0502020204030204" pitchFamily="34" charset="0"/>
                <a:cs typeface="Times New Roman" panose="02020603050405020304" pitchFamily="18" charset="0"/>
              </a:rPr>
              <a:t>Nueva reserva de actividad financiera. Como nueva actividad regulada y sujeta a supervisión por su riesgo sistémico (financiero, protección de datos –GDPR- y cibernético, principalmente)</a:t>
            </a:r>
            <a:r>
              <a:rPr lang="es-ES" sz="1600" dirty="0">
                <a:effectLst/>
                <a:latin typeface="+mj-lt"/>
                <a:ea typeface="Calibri" panose="020F0502020204030204" pitchFamily="34" charset="0"/>
                <a:cs typeface="Times New Roman" panose="02020603050405020304" pitchFamily="18" charset="0"/>
              </a:rPr>
              <a:t>, implicará que para el ejercicio profesional de actividades relacionadas con la misma se requiera de unas especiales características habilitantes tanto subjetivas como objetivas. Como se comenta a continuación, estaremos, pues, ante un nuevo sector en el que existirá reserva de actividad y para el que se deberá solicitar autorización, o notificación a la autoridad nacional competente.</a:t>
            </a:r>
          </a:p>
          <a:p>
            <a:pPr algn="just">
              <a:spcAft>
                <a:spcPts val="1440"/>
              </a:spcAft>
            </a:pPr>
            <a:r>
              <a:rPr lang="es-ES" sz="1600" dirty="0">
                <a:effectLst/>
                <a:latin typeface="+mj-lt"/>
                <a:ea typeface="Calibri" panose="020F0502020204030204" pitchFamily="34" charset="0"/>
                <a:cs typeface="Times New Roman" panose="02020603050405020304" pitchFamily="18" charset="0"/>
              </a:rPr>
              <a:t>Además de los Riesgos financieros, existen otros que han venido siendo evitados por el sector financiero tradicional con uso elevados niveles de cumplimiento. Por ello, este nuevo </a:t>
            </a:r>
            <a:r>
              <a:rPr lang="es-ES" sz="1600" i="1" dirty="0" err="1">
                <a:effectLst/>
                <a:latin typeface="+mj-lt"/>
                <a:ea typeface="Calibri" panose="020F0502020204030204" pitchFamily="34" charset="0"/>
                <a:cs typeface="Times New Roman" panose="02020603050405020304" pitchFamily="18" charset="0"/>
              </a:rPr>
              <a:t>criptosector</a:t>
            </a:r>
            <a:r>
              <a:rPr lang="es-ES" sz="1600" dirty="0">
                <a:effectLst/>
                <a:latin typeface="+mj-lt"/>
                <a:ea typeface="Calibri" panose="020F0502020204030204" pitchFamily="34" charset="0"/>
                <a:cs typeface="Times New Roman" panose="02020603050405020304" pitchFamily="18" charset="0"/>
              </a:rPr>
              <a:t> debe mitigar riesgos de seguridad, sistémicos, de blanqueo de dinero y de protección del usuario de las Redes de pago -centrados en la ruptura total entre el mundo bancario, y la tecnología TRD-</a:t>
            </a:r>
            <a:r>
              <a:rPr lang="es-ES" sz="1600" i="1" dirty="0">
                <a:effectLst/>
                <a:latin typeface="+mj-lt"/>
                <a:ea typeface="Calibri" panose="020F0502020204030204" pitchFamily="34" charset="0"/>
                <a:cs typeface="Times New Roman" panose="02020603050405020304" pitchFamily="18" charset="0"/>
              </a:rPr>
              <a:t>,</a:t>
            </a:r>
            <a:r>
              <a:rPr lang="es-ES" sz="1600" dirty="0">
                <a:effectLst/>
                <a:latin typeface="+mj-lt"/>
                <a:ea typeface="Calibri" panose="020F0502020204030204" pitchFamily="34" charset="0"/>
                <a:cs typeface="Times New Roman" panose="02020603050405020304" pitchFamily="18" charset="0"/>
              </a:rPr>
              <a:t> pues puede situarse al consumidor y usuario de estas redes de pago en una situación de “nuevas vulnerabilidades”. Principalmente por el hecho de que TRD no opera con cuentas bancarias, ni con sus tradicionales formatos de ficheros específicos, como por ejemplo el de algunos tipos de remesa denominados 19 XML B2B o 19.14 B2B.  Las FRA</a:t>
            </a:r>
            <a:r>
              <a:rPr lang="es-ES" sz="1600" i="1" dirty="0">
                <a:effectLst/>
                <a:latin typeface="+mj-lt"/>
                <a:ea typeface="Calibri" panose="020F0502020204030204" pitchFamily="34" charset="0"/>
                <a:cs typeface="Times New Roman" panose="02020603050405020304" pitchFamily="18" charset="0"/>
              </a:rPr>
              <a:t> </a:t>
            </a:r>
            <a:r>
              <a:rPr lang="es-ES" sz="1600" dirty="0">
                <a:effectLst/>
                <a:latin typeface="+mj-lt"/>
                <a:ea typeface="Calibri" panose="020F0502020204030204" pitchFamily="34" charset="0"/>
                <a:cs typeface="Times New Roman" panose="02020603050405020304" pitchFamily="18" charset="0"/>
              </a:rPr>
              <a:t>lo hacen a través de su propio sistema de </a:t>
            </a:r>
            <a:r>
              <a:rPr lang="es-ES" sz="1600" i="1" dirty="0" err="1">
                <a:effectLst/>
                <a:latin typeface="+mj-lt"/>
                <a:ea typeface="Calibri" panose="020F0502020204030204" pitchFamily="34" charset="0"/>
                <a:cs typeface="Times New Roman" panose="02020603050405020304" pitchFamily="18" charset="0"/>
              </a:rPr>
              <a:t>wallets</a:t>
            </a:r>
            <a:r>
              <a:rPr lang="es-ES" sz="1600" i="1" dirty="0">
                <a:effectLst/>
                <a:latin typeface="+mj-lt"/>
                <a:ea typeface="Calibri" panose="020F0502020204030204" pitchFamily="34" charset="0"/>
                <a:cs typeface="Times New Roman" panose="02020603050405020304" pitchFamily="18" charset="0"/>
              </a:rPr>
              <a:t>.</a:t>
            </a:r>
          </a:p>
          <a:p>
            <a:pPr algn="just">
              <a:spcAft>
                <a:spcPts val="1440"/>
              </a:spcAft>
            </a:pPr>
            <a:r>
              <a:rPr lang="es-ES" sz="1600" dirty="0">
                <a:effectLst/>
                <a:latin typeface="+mj-lt"/>
                <a:ea typeface="Calibri" panose="020F0502020204030204" pitchFamily="34" charset="0"/>
                <a:cs typeface="Times New Roman" panose="02020603050405020304" pitchFamily="18" charset="0"/>
              </a:rPr>
              <a:t>Por consiguiente, era necesario establecer un marco detallado y exhaustivo sobre la resiliencia operativa digital de las entidades financieras de la UE que empleen la tecnología de registro descentralizado (TRD). Este marco profundizará la dimensión de gestión del riesgo digital con un código normativo único, la propuesta de Reglamento DORA, incluyendo en su ámbito a  los proveedores de servicios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y EEFRA (artículo 2. c) DORA). </a:t>
            </a:r>
          </a:p>
        </p:txBody>
      </p:sp>
    </p:spTree>
    <p:extLst>
      <p:ext uri="{BB962C8B-B14F-4D97-AF65-F5344CB8AC3E}">
        <p14:creationId xmlns:p14="http://schemas.microsoft.com/office/powerpoint/2010/main" val="17155133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933206-A76E-414E-9D75-43CCC8EDE39D}"/>
              </a:ext>
            </a:extLst>
          </p:cNvPr>
          <p:cNvSpPr txBox="1"/>
          <p:nvPr/>
        </p:nvSpPr>
        <p:spPr>
          <a:xfrm>
            <a:off x="168675" y="417250"/>
            <a:ext cx="11620870" cy="6181179"/>
          </a:xfrm>
          <a:prstGeom prst="rect">
            <a:avLst/>
          </a:prstGeom>
          <a:noFill/>
        </p:spPr>
        <p:txBody>
          <a:bodyPr wrap="square" rtlCol="0">
            <a:spAutoFit/>
          </a:bodyPr>
          <a:lstStyle/>
          <a:p>
            <a:pPr algn="just">
              <a:spcAft>
                <a:spcPts val="1440"/>
              </a:spcAft>
            </a:pPr>
            <a:r>
              <a:rPr lang="es-ES" sz="1600" dirty="0">
                <a:effectLst/>
                <a:latin typeface="+mj-lt"/>
                <a:ea typeface="Calibri" panose="020F0502020204030204" pitchFamily="34" charset="0"/>
                <a:cs typeface="Times New Roman" panose="02020603050405020304" pitchFamily="18" charset="0"/>
              </a:rPr>
              <a:t>En particular, mejorará y racionalizará la gestión de los riesgos de TIC por parte de las entidades financieras, establecerá pruebas exhaustivas de los sistemas de TIC, aumentará la concienciación de los supervisores sobre los riesgos cibernéticos y los incidentes relacionados con las TIC a los que se enfrentan las entidades financieras, y facultará a los supervisores financieros para supervisar los riesgos derivados de la dependencia de proveedores terceros de servicios de TIC por parte de las entidades financieras. La propuesta DORA creará un mecanismo coherente de notificación de incidentes que contribuirá a reducir las cargas administrativas para las entidades financieras y reforzará la eficacia de la supervisión, en el que los nuevos obligados, como decíamos, son expresamente los proveedores de servicios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 emisores de </a:t>
            </a:r>
            <a:r>
              <a:rPr lang="es-ES" sz="1600" dirty="0" err="1">
                <a:effectLst/>
                <a:latin typeface="+mj-lt"/>
                <a:ea typeface="Calibri" panose="020F0502020204030204" pitchFamily="34" charset="0"/>
                <a:cs typeface="Times New Roman" panose="02020603050405020304" pitchFamily="18" charset="0"/>
              </a:rPr>
              <a:t>criptoactivos</a:t>
            </a:r>
            <a:r>
              <a:rPr lang="es-ES" sz="1600" dirty="0">
                <a:effectLst/>
                <a:latin typeface="+mj-lt"/>
                <a:ea typeface="Calibri" panose="020F0502020204030204" pitchFamily="34" charset="0"/>
                <a:cs typeface="Times New Roman" panose="02020603050405020304" pitchFamily="18" charset="0"/>
              </a:rPr>
              <a:t>, EEFRA y emisores de fichas significativas EEFRA</a:t>
            </a:r>
            <a:r>
              <a:rPr lang="es-ES" sz="1600" baseline="30000" dirty="0">
                <a:effectLst/>
                <a:latin typeface="+mj-lt"/>
                <a:ea typeface="Calibri" panose="020F0502020204030204" pitchFamily="34" charset="0"/>
                <a:cs typeface="Times New Roman" panose="02020603050405020304" pitchFamily="18" charset="0"/>
              </a:rPr>
              <a:t> .</a:t>
            </a:r>
            <a:endParaRPr lang="es-ES" sz="1600" dirty="0">
              <a:effectLst/>
              <a:latin typeface="+mj-lt"/>
              <a:ea typeface="Calibri" panose="020F0502020204030204" pitchFamily="34" charset="0"/>
              <a:cs typeface="Times New Roman" panose="02020603050405020304" pitchFamily="18" charset="0"/>
            </a:endParaRPr>
          </a:p>
          <a:p>
            <a:pPr algn="just"/>
            <a:r>
              <a:rPr lang="es-ES" sz="1600" dirty="0">
                <a:effectLst/>
                <a:latin typeface="+mj-lt"/>
                <a:ea typeface="Times New Roman" panose="02020603050405020304" pitchFamily="18" charset="0"/>
              </a:rPr>
              <a:t>Como señala su Considerando </a:t>
            </a:r>
            <a:r>
              <a:rPr lang="es-ES" sz="1600" dirty="0" err="1">
                <a:effectLst/>
                <a:latin typeface="+mj-lt"/>
                <a:ea typeface="Times New Roman" panose="02020603050405020304" pitchFamily="18" charset="0"/>
              </a:rPr>
              <a:t>nº</a:t>
            </a:r>
            <a:r>
              <a:rPr lang="es-ES" sz="1600" dirty="0">
                <a:effectLst/>
                <a:latin typeface="+mj-lt"/>
                <a:ea typeface="Times New Roman" panose="02020603050405020304" pitchFamily="18" charset="0"/>
              </a:rPr>
              <a:t> 14, Utilizar un reglamento contribuye a reducir la complejidad normativa, fomenta la convergencia en materia de supervisión, aumenta la seguridad jurídica, al mismo tiempo que contribuye a limitar los costes de cumplimiento, especialmente para las entidades financieras que operan a escala transfronteriza, y a reducir los falseamientos de la competencia. La elección de un reglamento para el establecimiento de un marco común para la resiliencia operativa digital de las entidades financieras parece, por tanto, la manera más adecuada de garantizar una aplicación homogénea y coherente de todos los componentes de la gestión del riesgo de TIC por parte de los sectores financieros de la Unión.</a:t>
            </a:r>
          </a:p>
          <a:p>
            <a:pPr algn="just"/>
            <a:r>
              <a:rPr lang="es-ES" sz="1600" dirty="0">
                <a:effectLst/>
                <a:latin typeface="+mj-lt"/>
                <a:ea typeface="Times New Roman" panose="02020603050405020304" pitchFamily="18" charset="0"/>
              </a:rPr>
              <a:t>Artículo 2. Ámbito de aplicación personal</a:t>
            </a:r>
          </a:p>
          <a:p>
            <a:pPr algn="just"/>
            <a:r>
              <a:rPr lang="es-ES" sz="1600" dirty="0">
                <a:effectLst/>
                <a:latin typeface="+mj-lt"/>
                <a:ea typeface="Times New Roman" panose="02020603050405020304" pitchFamily="18" charset="0"/>
              </a:rPr>
              <a:t>1. El presente Reglamento se aplicará a las siguientes entidades:</a:t>
            </a:r>
          </a:p>
          <a:p>
            <a:pPr algn="just"/>
            <a:r>
              <a:rPr lang="es-ES" sz="1600" dirty="0">
                <a:effectLst/>
                <a:latin typeface="+mj-lt"/>
                <a:ea typeface="Times New Roman" panose="02020603050405020304" pitchFamily="18" charset="0"/>
              </a:rPr>
              <a:t>(a) entidades de crédito,</a:t>
            </a:r>
          </a:p>
          <a:p>
            <a:pPr algn="just"/>
            <a:r>
              <a:rPr lang="es-ES" sz="1600" dirty="0">
                <a:effectLst/>
                <a:latin typeface="+mj-lt"/>
                <a:ea typeface="Times New Roman" panose="02020603050405020304" pitchFamily="18" charset="0"/>
              </a:rPr>
              <a:t>(b) entidades de pago,</a:t>
            </a:r>
          </a:p>
          <a:p>
            <a:pPr algn="just"/>
            <a:r>
              <a:rPr lang="es-ES" sz="1600" dirty="0">
                <a:effectLst/>
                <a:latin typeface="+mj-lt"/>
                <a:ea typeface="Times New Roman" panose="02020603050405020304" pitchFamily="18" charset="0"/>
              </a:rPr>
              <a:t>(c) entidades de dinero electrónico,</a:t>
            </a:r>
          </a:p>
          <a:p>
            <a:pPr algn="just"/>
            <a:r>
              <a:rPr lang="es-ES" sz="1600" dirty="0">
                <a:effectLst/>
                <a:latin typeface="+mj-lt"/>
                <a:ea typeface="Times New Roman" panose="02020603050405020304" pitchFamily="18" charset="0"/>
              </a:rPr>
              <a:t>(d) empresas de servicios de inversión,</a:t>
            </a:r>
          </a:p>
          <a:p>
            <a:pPr algn="just"/>
            <a:r>
              <a:rPr lang="es-ES" sz="1600" dirty="0">
                <a:effectLst/>
                <a:latin typeface="+mj-lt"/>
                <a:ea typeface="Times New Roman" panose="02020603050405020304" pitchFamily="18" charset="0"/>
              </a:rPr>
              <a:t>(e) proveedores de servicios de </a:t>
            </a:r>
            <a:r>
              <a:rPr lang="es-ES" sz="1600" dirty="0" err="1">
                <a:effectLst/>
                <a:latin typeface="+mj-lt"/>
                <a:ea typeface="Times New Roman" panose="02020603050405020304" pitchFamily="18" charset="0"/>
              </a:rPr>
              <a:t>criptoactivos</a:t>
            </a:r>
            <a:r>
              <a:rPr lang="es-ES" sz="1600" dirty="0">
                <a:effectLst/>
                <a:latin typeface="+mj-lt"/>
                <a:ea typeface="Times New Roman" panose="02020603050405020304" pitchFamily="18" charset="0"/>
              </a:rPr>
              <a:t>, emisores de </a:t>
            </a:r>
            <a:r>
              <a:rPr lang="es-ES" sz="1600" dirty="0" err="1">
                <a:effectLst/>
                <a:latin typeface="+mj-lt"/>
                <a:ea typeface="Times New Roman" panose="02020603050405020304" pitchFamily="18" charset="0"/>
              </a:rPr>
              <a:t>criptoactivos</a:t>
            </a:r>
            <a:r>
              <a:rPr lang="es-ES" sz="1600" dirty="0">
                <a:effectLst/>
                <a:latin typeface="+mj-lt"/>
                <a:ea typeface="Times New Roman" panose="02020603050405020304" pitchFamily="18" charset="0"/>
              </a:rPr>
              <a:t>, emisores de fichas referenciadas a activos y emisores de fichas significativas referenciadas a activos, (……).</a:t>
            </a:r>
          </a:p>
        </p:txBody>
      </p:sp>
    </p:spTree>
    <p:extLst>
      <p:ext uri="{BB962C8B-B14F-4D97-AF65-F5344CB8AC3E}">
        <p14:creationId xmlns:p14="http://schemas.microsoft.com/office/powerpoint/2010/main" val="1037194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32A07D-C646-4CC0-BA93-76707E70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CF490605-9CE0-4FE6-BBBD-408D61DFC77D}"/>
              </a:ext>
            </a:extLst>
          </p:cNvPr>
          <p:cNvPicPr>
            <a:picLocks noChangeAspect="1"/>
          </p:cNvPicPr>
          <p:nvPr/>
        </p:nvPicPr>
        <p:blipFill rotWithShape="1">
          <a:blip r:embed="rId3"/>
          <a:srcRect l="3555" r="1" b="1"/>
          <a:stretch/>
        </p:blipFill>
        <p:spPr>
          <a:xfrm>
            <a:off x="-2" y="10"/>
            <a:ext cx="12191995" cy="6857990"/>
          </a:xfrm>
          <a:prstGeom prst="rect">
            <a:avLst/>
          </a:prstGeom>
        </p:spPr>
      </p:pic>
      <p:sp>
        <p:nvSpPr>
          <p:cNvPr id="12" name="Rectangle 11">
            <a:extLst>
              <a:ext uri="{FF2B5EF4-FFF2-40B4-BE49-F238E27FC236}">
                <a16:creationId xmlns:a16="http://schemas.microsoft.com/office/drawing/2014/main" id="{8CC8C250-11D6-479B-92E7-050911EB0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4" y="0"/>
            <a:ext cx="7537705" cy="6858000"/>
          </a:xfrm>
          <a:prstGeom prst="rect">
            <a:avLst/>
          </a:prstGeom>
          <a:gradFill flip="none" rotWithShape="1">
            <a:gsLst>
              <a:gs pos="58000">
                <a:schemeClr val="bg1">
                  <a:alpha val="30000"/>
                </a:schemeClr>
              </a:gs>
              <a:gs pos="33000">
                <a:schemeClr val="bg1">
                  <a:alpha val="20000"/>
                </a:schemeClr>
              </a:gs>
              <a:gs pos="0">
                <a:schemeClr val="bg1">
                  <a:alpha val="0"/>
                </a:schemeClr>
              </a:gs>
              <a:gs pos="100000">
                <a:schemeClr val="bg1">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AF8D826-E513-4296-B89B-F182747E658E}"/>
              </a:ext>
            </a:extLst>
          </p:cNvPr>
          <p:cNvSpPr>
            <a:spLocks noGrp="1"/>
          </p:cNvSpPr>
          <p:nvPr>
            <p:ph type="title"/>
          </p:nvPr>
        </p:nvSpPr>
        <p:spPr>
          <a:xfrm>
            <a:off x="7848600" y="835383"/>
            <a:ext cx="3481609" cy="3499549"/>
          </a:xfrm>
        </p:spPr>
        <p:txBody>
          <a:bodyPr vert="horz" lIns="91440" tIns="45720" rIns="91440" bIns="45720" rtlCol="0" anchor="b">
            <a:normAutofit/>
          </a:bodyPr>
          <a:lstStyle/>
          <a:p>
            <a:pPr algn="l"/>
            <a:r>
              <a:rPr lang="en-US" sz="2000" b="1" dirty="0">
                <a:solidFill>
                  <a:srgbClr val="66FF33"/>
                </a:solidFill>
              </a:rPr>
              <a:t>METARVERSEGROUP</a:t>
            </a:r>
          </a:p>
        </p:txBody>
      </p:sp>
      <p:sp>
        <p:nvSpPr>
          <p:cNvPr id="3" name="Marcador de texto 2">
            <a:extLst>
              <a:ext uri="{FF2B5EF4-FFF2-40B4-BE49-F238E27FC236}">
                <a16:creationId xmlns:a16="http://schemas.microsoft.com/office/drawing/2014/main" id="{D69A80AB-C090-42B5-A444-AA8A94D75300}"/>
              </a:ext>
            </a:extLst>
          </p:cNvPr>
          <p:cNvSpPr>
            <a:spLocks noGrp="1"/>
          </p:cNvSpPr>
          <p:nvPr>
            <p:ph type="body" idx="1"/>
          </p:nvPr>
        </p:nvSpPr>
        <p:spPr>
          <a:xfrm>
            <a:off x="7947380" y="4334933"/>
            <a:ext cx="3382831" cy="1185333"/>
          </a:xfrm>
        </p:spPr>
        <p:txBody>
          <a:bodyPr vert="horz" lIns="91440" tIns="45720" rIns="91440" bIns="45720" rtlCol="0" anchor="t">
            <a:normAutofit/>
          </a:bodyPr>
          <a:lstStyle/>
          <a:p>
            <a:pPr algn="l"/>
            <a:endParaRPr lang="en-US">
              <a:solidFill>
                <a:srgbClr val="D56A17"/>
              </a:solidFill>
            </a:endParaRPr>
          </a:p>
        </p:txBody>
      </p:sp>
    </p:spTree>
    <p:extLst>
      <p:ext uri="{BB962C8B-B14F-4D97-AF65-F5344CB8AC3E}">
        <p14:creationId xmlns:p14="http://schemas.microsoft.com/office/powerpoint/2010/main" val="4152612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6FDB20AA-5F15-43E6-B291-4BE7738A32E4}" type="slidenum">
              <a:rPr lang="es-ES" smtClean="0">
                <a:solidFill>
                  <a:prstClr val="black">
                    <a:tint val="75000"/>
                  </a:prstClr>
                </a:solidFill>
              </a:rPr>
              <a:pPr/>
              <a:t>9</a:t>
            </a:fld>
            <a:endParaRPr lang="es-ES" dirty="0">
              <a:solidFill>
                <a:prstClr val="black">
                  <a:tint val="75000"/>
                </a:prstClr>
              </a:solidFill>
            </a:endParaRPr>
          </a:p>
        </p:txBody>
      </p:sp>
      <p:sp>
        <p:nvSpPr>
          <p:cNvPr id="4" name="3 CuadroTexto"/>
          <p:cNvSpPr txBox="1"/>
          <p:nvPr/>
        </p:nvSpPr>
        <p:spPr>
          <a:xfrm>
            <a:off x="0" y="0"/>
            <a:ext cx="12192000" cy="6858000"/>
          </a:xfrm>
          <a:prstGeom prst="rect">
            <a:avLst/>
          </a:prstGeom>
          <a:solidFill>
            <a:schemeClr val="bg1"/>
          </a:solidFill>
          <a:ln w="28575">
            <a:solidFill>
              <a:srgbClr val="800000"/>
            </a:solidFill>
          </a:ln>
        </p:spPr>
        <p:txBody>
          <a:bodyPr vert="horz" wrap="square" lIns="144000" tIns="47004" rIns="94008" bIns="47004" rtlCol="0" anchor="ctr">
            <a:noAutofit/>
          </a:bodyPr>
          <a:lstStyle/>
          <a:p>
            <a:pPr algn="ctr"/>
            <a:endParaRPr lang="es-ES" sz="2000" dirty="0">
              <a:solidFill>
                <a:schemeClr val="tx1">
                  <a:lumMod val="75000"/>
                  <a:lumOff val="25000"/>
                </a:schemeClr>
              </a:solidFill>
              <a:latin typeface="Arial" pitchFamily="34" charset="0"/>
              <a:cs typeface="Arial" pitchFamily="34" charset="0"/>
            </a:endParaRPr>
          </a:p>
        </p:txBody>
      </p:sp>
      <p:pic>
        <p:nvPicPr>
          <p:cNvPr id="5" name="Imagen 4"/>
          <p:cNvPicPr>
            <a:picLocks noChangeAspect="1"/>
          </p:cNvPicPr>
          <p:nvPr/>
        </p:nvPicPr>
        <p:blipFill>
          <a:blip r:embed="rId2"/>
          <a:stretch>
            <a:fillRect/>
          </a:stretch>
        </p:blipFill>
        <p:spPr>
          <a:xfrm>
            <a:off x="1143001" y="1638270"/>
            <a:ext cx="9906000" cy="3562625"/>
          </a:xfrm>
          <a:prstGeom prst="rect">
            <a:avLst/>
          </a:prstGeom>
        </p:spPr>
      </p:pic>
    </p:spTree>
    <p:extLst>
      <p:ext uri="{BB962C8B-B14F-4D97-AF65-F5344CB8AC3E}">
        <p14:creationId xmlns:p14="http://schemas.microsoft.com/office/powerpoint/2010/main" val="3683044305"/>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RegularSeed_2SEEDS">
      <a:dk1>
        <a:srgbClr val="000000"/>
      </a:dk1>
      <a:lt1>
        <a:srgbClr val="FFFFFF"/>
      </a:lt1>
      <a:dk2>
        <a:srgbClr val="3D2229"/>
      </a:dk2>
      <a:lt2>
        <a:srgbClr val="E2E5E8"/>
      </a:lt2>
      <a:accent1>
        <a:srgbClr val="D56A17"/>
      </a:accent1>
      <a:accent2>
        <a:srgbClr val="E72D29"/>
      </a:accent2>
      <a:accent3>
        <a:srgbClr val="B8A221"/>
      </a:accent3>
      <a:accent4>
        <a:srgbClr val="14B4A3"/>
      </a:accent4>
      <a:accent5>
        <a:srgbClr val="29ADE7"/>
      </a:accent5>
      <a:accent6>
        <a:srgbClr val="174CD5"/>
      </a:accent6>
      <a:hlink>
        <a:srgbClr val="3F87BF"/>
      </a:hlink>
      <a:folHlink>
        <a:srgbClr val="7F7F7F"/>
      </a:folHlink>
    </a:clrScheme>
    <a:fontScheme name="Slate">
      <a:majorFont>
        <a:latin typeface="Bookman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17151</TotalTime>
  <Words>10746</Words>
  <Application>Microsoft Office PowerPoint</Application>
  <PresentationFormat>Panorámica</PresentationFormat>
  <Paragraphs>316</Paragraphs>
  <Slides>79</Slides>
  <Notes>3</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79</vt:i4>
      </vt:variant>
    </vt:vector>
  </HeadingPairs>
  <TitlesOfParts>
    <vt:vector size="94" baseType="lpstr">
      <vt:lpstr>Arial</vt:lpstr>
      <vt:lpstr>Avenir Next Demi Bold</vt:lpstr>
      <vt:lpstr>BentonBook</vt:lpstr>
      <vt:lpstr>Bookman Old Style</vt:lpstr>
      <vt:lpstr>Calibri</vt:lpstr>
      <vt:lpstr>Franklin Gothic Book</vt:lpstr>
      <vt:lpstr>Matura MT Script Capitals</vt:lpstr>
      <vt:lpstr>Montserrat</vt:lpstr>
      <vt:lpstr>Open Sans</vt:lpstr>
      <vt:lpstr>Tahoma</vt:lpstr>
      <vt:lpstr>Times New Roman</vt:lpstr>
      <vt:lpstr>Verdana</vt:lpstr>
      <vt:lpstr>Wingdings</vt:lpstr>
      <vt:lpstr>Wingdings 2</vt:lpstr>
      <vt:lpstr>SlateVTI</vt:lpstr>
      <vt:lpstr>Presentación de PowerPoint</vt:lpstr>
      <vt:lpstr>I. introducción. ¿Qué es un token FUNGIBLE y no fungible NFT? </vt:lpstr>
      <vt:lpstr>Presentación de PowerPoint</vt:lpstr>
      <vt:lpstr>Presentación de PowerPoint</vt:lpstr>
      <vt:lpstr>Presentación de PowerPoint</vt:lpstr>
      <vt:lpstr>Presentación de PowerPoint</vt:lpstr>
      <vt:lpstr>Web 3.0 hacia el Metaverso</vt:lpstr>
      <vt:lpstr>METARVERSEGROUP</vt:lpstr>
      <vt:lpstr>Presentación de PowerPoint</vt:lpstr>
      <vt:lpstr>Todo activo necesita un mercado para ser liquido eBay ahora permite que los NFT se vendan en su Plataforma,  haciendo que los coleccionables digitales estén disponibles junto con los físicos. Ya sea que esté buscando una réplica física de Dogecoin o una representación digital de Elon Musk sosteniendo a Doge, aparentemente eBay es ahora el lugar para obtener ambos.  Por el momento, eBay quiere asegurarse de que los NFT estén incluidos en la lista de vendedores de confianza y solo en determinadas categorías, como tarjetas coleccionables, música, entretenimiento y arte. Sin embargo, la compañía dice que espera expandir sus políticas y herramientas en el futuro para permitir más categorías después de recopilar comentarios de la comunidad con la cosecha actual de NFT. </vt:lpstr>
      <vt:lpstr>eBay se convierte en el primer gran marketplace en vender NFT </vt:lpstr>
      <vt:lpstr>II. ¿a qué se refieren cuando hablan de tokenizar activos?  </vt:lpstr>
      <vt:lpstr>INDUSTRIA 4.0 </vt:lpstr>
      <vt:lpstr>Presentación de PowerPoint</vt:lpstr>
      <vt:lpstr>Presentación de PowerPoint</vt:lpstr>
      <vt:lpstr>BLOCKCHAIN (CADENA DE BLOQUES)</vt:lpstr>
      <vt:lpstr>BLOCKCHAIN (CADENA DE BLOQUES)</vt:lpstr>
      <vt:lpstr>WORKSHOP ELRN,  LAND REGISTRY WITH NEW TECHNOLOGIES  BRUSSELS, 29th NOVEMBER 2018 </vt:lpstr>
      <vt:lpstr>Presentación de PowerPoint</vt:lpstr>
      <vt:lpstr>Libro del Edificio en el Registro de la Propiedad. </vt:lpstr>
      <vt:lpstr>Presentación de PowerPoint</vt:lpstr>
      <vt:lpstr>Presentación de PowerPoint</vt:lpstr>
      <vt:lpstr>Presentación de PowerPoint</vt:lpstr>
      <vt:lpstr>Presentación de PowerPoint</vt:lpstr>
      <vt:lpstr>UNA VISIÓN ORDENADA DE LA (R)EVOLUCIÓN DE NUESTRO NEGOCIO</vt:lpstr>
      <vt:lpstr>Presentación de PowerPoint</vt:lpstr>
      <vt:lpstr>Presentación de PowerPoint</vt:lpstr>
      <vt:lpstr>Presentación de PowerPoint</vt:lpstr>
      <vt:lpstr>Pasamos, por tanto, del documento electrónico metadatado al documento, además, “inteligente”, dotado de instrucciones autoejecutables, “Pagaré inteligente” con marca de tiempo y firma electrónica que, incluso, puede ser configurada siguiendo el reglamento (EU) No 910/2014, provee de un marco legal relativo a la identificación electrónica y los servicios de confianza para las transacciones electrónicas en el mercado interior Esta normativa, conocida como eIDAS, aplicable desde el 1 de julio de 2016, es la que ha seguido  BAES para dar seguridad jurídica a las transacciones realizadas con esta tecnología en la red Blockchain “BlockcUniversitas”, en la que técnicamente es imposible la copia electrónica, y el documento es guardado en la red (no es simplemente un repositorio de Hashes, sistema habitual en otras redes Blockchain).   Es decir, se consigue que quien lo cobra sea el poseedor legítimo. La validez legal del documento electrónico no depende sólo de su posesión material, sino de la configuración (técnica), y legal (eIDAS) de la base de datos descentralizada de la que se desprende la titularidad legítima del título, y a través de la que deben realizarse las transmisiones del mismo. Se crean sistemas de registro (archivo) en los que no existe el tercero que actúa como depositario de los documentos o mensajes electrónicos, pero ofrece seguridad a la gestión y circulación de títulos-valores (de los endosos)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pasado 5 de abril de 2021, la Comisión Nacional del Mercado de Valores puso a consulta pública previa la Circular sobre publicidad de criptoactivos invitando a enviar comentarios sobre los principales aspectos que se prevén regular en la futura Circular sobre publicidad de criptoactivos. </vt:lpstr>
      <vt:lpstr>El plazo para enviar comentarios finalizó el 16 de abril de 2021. https://www.cnmv.es/Portal/verDoc.axd?t=%7ba8b40d0b-b4d0-4f10-acb1-174bb8726fb6%7d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MiCA &amp; DORA</vt:lpstr>
      <vt:lpstr>Presentación de PowerPoint</vt:lpstr>
      <vt:lpstr>Presentación de PowerPoint</vt:lpstr>
      <vt:lpstr>Presentación de PowerPoint</vt:lpstr>
      <vt:lpstr>Presentación de PowerPoint</vt:lpstr>
      <vt:lpstr>Presentación de PowerPoint</vt:lpstr>
      <vt:lpstr>Presentación de PowerPoint</vt:lpstr>
      <vt:lpstr>Articulo 4.  Ofertas públicas de criptoactivos, distintos de fichas referenciadas a activos o fichas de dinero electrónico, y admisión a negociación de dichos criptoactivos en plataformas de negociación de criptoactivos 1. Un emisor de criptoactivos, distintos de fichas referenciadas a activos o fichas de dinero electrónico, no podrá, en la Unión, ofertar públicamente dichos criptoactivos ni solicitar su admisión a negociación en una plataforma de negociación de criptoactivos a menos que: a) sea una persona jurídica; b) haya elaborado el correspondiente libro blanco de criptoactivos de conformidad con el artículo 5; c) haya notificado el libro blanco de criptoactivos de conformidad con el artículo 7; </vt:lpstr>
      <vt:lpstr>Presentación de PowerPoint</vt:lpstr>
      <vt:lpstr>   A los efectos de la letra a), no se considerará que los criptoactivos se ofertan gratuitamente cuando los compradores deban facilitar o comprometerse a facilitar datos personales al emisor a cambio de los criptoactivos, ni cuando el emisor de los criptoactivos reciba de los futuros titulares de los criptoactivos cualquier tipo de honorarios, comisiones u otros beneficios monetarios o no monetarios de terceros a cambio de los mencionados criptoactivos.   3. Cuando la oferta pública de criptoactivos, distintos de fichas referenciadas a activos o fichas de dinero electrónico, se refiera a fichas de servicio relativas a un servicio que aún no esté operativo, la duración de la oferta pública, de acuerdo con la descripción del libro blanco de criptoactivos, no excederá de doce meses.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hola</dc:creator>
  <cp:lastModifiedBy>MARIA DEL CARMEN PASTOR SEMPERE</cp:lastModifiedBy>
  <cp:revision>159</cp:revision>
  <cp:lastPrinted>2021-05-06T10:32:02Z</cp:lastPrinted>
  <dcterms:created xsi:type="dcterms:W3CDTF">2020-10-22T06:02:44Z</dcterms:created>
  <dcterms:modified xsi:type="dcterms:W3CDTF">2021-10-19T15:05:40Z</dcterms:modified>
</cp:coreProperties>
</file>